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0.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1.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2.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3.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4.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5.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6.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7.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18.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19.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 id="2147483726" r:id="rId4"/>
    <p:sldMasterId id="2147483746" r:id="rId5"/>
    <p:sldMasterId id="2147483758" r:id="rId6"/>
    <p:sldMasterId id="2147483778" r:id="rId7"/>
    <p:sldMasterId id="2147483790" r:id="rId8"/>
    <p:sldMasterId id="2147483862" r:id="rId9"/>
    <p:sldMasterId id="2147483884" r:id="rId10"/>
    <p:sldMasterId id="2147483908" r:id="rId11"/>
    <p:sldMasterId id="2147483964" r:id="rId12"/>
    <p:sldMasterId id="2147483986" r:id="rId13"/>
    <p:sldMasterId id="2147483998" r:id="rId14"/>
    <p:sldMasterId id="2147484010" r:id="rId15"/>
    <p:sldMasterId id="2147484032" r:id="rId16"/>
    <p:sldMasterId id="2147484064" r:id="rId17"/>
    <p:sldMasterId id="2147484083" r:id="rId18"/>
    <p:sldMasterId id="2147484102" r:id="rId19"/>
    <p:sldMasterId id="2147484126" r:id="rId20"/>
  </p:sldMasterIdLst>
  <p:notesMasterIdLst>
    <p:notesMasterId r:id="rId82"/>
  </p:notesMasterIdLst>
  <p:sldIdLst>
    <p:sldId id="388" r:id="rId21"/>
    <p:sldId id="537" r:id="rId22"/>
    <p:sldId id="433" r:id="rId23"/>
    <p:sldId id="532" r:id="rId24"/>
    <p:sldId id="541" r:id="rId25"/>
    <p:sldId id="542" r:id="rId26"/>
    <p:sldId id="543" r:id="rId27"/>
    <p:sldId id="437" r:id="rId28"/>
    <p:sldId id="438" r:id="rId29"/>
    <p:sldId id="477" r:id="rId30"/>
    <p:sldId id="478" r:id="rId31"/>
    <p:sldId id="525" r:id="rId32"/>
    <p:sldId id="526" r:id="rId33"/>
    <p:sldId id="527" r:id="rId34"/>
    <p:sldId id="480" r:id="rId35"/>
    <p:sldId id="483" r:id="rId36"/>
    <p:sldId id="484" r:id="rId37"/>
    <p:sldId id="487" r:id="rId38"/>
    <p:sldId id="440" r:id="rId39"/>
    <p:sldId id="441" r:id="rId40"/>
    <p:sldId id="442" r:id="rId41"/>
    <p:sldId id="443" r:id="rId42"/>
    <p:sldId id="558" r:id="rId43"/>
    <p:sldId id="557" r:id="rId44"/>
    <p:sldId id="545" r:id="rId45"/>
    <p:sldId id="547" r:id="rId46"/>
    <p:sldId id="548" r:id="rId47"/>
    <p:sldId id="549" r:id="rId48"/>
    <p:sldId id="561" r:id="rId49"/>
    <p:sldId id="562" r:id="rId50"/>
    <p:sldId id="556" r:id="rId51"/>
    <p:sldId id="509" r:id="rId52"/>
    <p:sldId id="517" r:id="rId53"/>
    <p:sldId id="446" r:id="rId54"/>
    <p:sldId id="447" r:id="rId55"/>
    <p:sldId id="490" r:id="rId56"/>
    <p:sldId id="521" r:id="rId57"/>
    <p:sldId id="522" r:id="rId58"/>
    <p:sldId id="449" r:id="rId59"/>
    <p:sldId id="450" r:id="rId60"/>
    <p:sldId id="451" r:id="rId61"/>
    <p:sldId id="503" r:id="rId62"/>
    <p:sldId id="452" r:id="rId63"/>
    <p:sldId id="429" r:id="rId64"/>
    <p:sldId id="430" r:id="rId65"/>
    <p:sldId id="431" r:id="rId66"/>
    <p:sldId id="432" r:id="rId67"/>
    <p:sldId id="504" r:id="rId68"/>
    <p:sldId id="492" r:id="rId69"/>
    <p:sldId id="501" r:id="rId70"/>
    <p:sldId id="493" r:id="rId71"/>
    <p:sldId id="494" r:id="rId72"/>
    <p:sldId id="495" r:id="rId73"/>
    <p:sldId id="496" r:id="rId74"/>
    <p:sldId id="497" r:id="rId75"/>
    <p:sldId id="498" r:id="rId76"/>
    <p:sldId id="499" r:id="rId77"/>
    <p:sldId id="529" r:id="rId78"/>
    <p:sldId id="502" r:id="rId79"/>
    <p:sldId id="455" r:id="rId80"/>
    <p:sldId id="555" r:id="rId81"/>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046E8F"/>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84" autoAdjust="0"/>
    <p:restoredTop sz="49461" autoAdjust="0"/>
  </p:normalViewPr>
  <p:slideViewPr>
    <p:cSldViewPr snapToGrid="0">
      <p:cViewPr varScale="1">
        <p:scale>
          <a:sx n="49" d="100"/>
          <a:sy n="49" d="100"/>
        </p:scale>
        <p:origin x="1488" y="52"/>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213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slide" Target="slides/slide43.xml"/><Relationship Id="rId68" Type="http://schemas.openxmlformats.org/officeDocument/2006/relationships/slide" Target="slides/slide48.xml"/><Relationship Id="rId76" Type="http://schemas.openxmlformats.org/officeDocument/2006/relationships/slide" Target="slides/slide56.xml"/><Relationship Id="rId84"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9.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slide" Target="slides/slide54.xml"/><Relationship Id="rId79" Type="http://schemas.openxmlformats.org/officeDocument/2006/relationships/slide" Target="slides/slide59.xml"/><Relationship Id="rId87"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1.xml"/><Relationship Id="rId82" Type="http://schemas.openxmlformats.org/officeDocument/2006/relationships/notesMaster" Target="notesMasters/notesMaster1.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slide" Target="slides/slide57.xml"/><Relationship Id="rId8" Type="http://schemas.openxmlformats.org/officeDocument/2006/relationships/slideMaster" Target="slideMasters/slideMaster8.xml"/><Relationship Id="rId51" Type="http://schemas.openxmlformats.org/officeDocument/2006/relationships/slide" Target="slides/slide31.xml"/><Relationship Id="rId72" Type="http://schemas.openxmlformats.org/officeDocument/2006/relationships/slide" Target="slides/slide52.xml"/><Relationship Id="rId80" Type="http://schemas.openxmlformats.org/officeDocument/2006/relationships/slide" Target="slides/slide60.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slideMaster" Target="slideMasters/slideMaster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slide" Target="slides/slide61.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6/26/2018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have </a:t>
            </a:r>
            <a:r>
              <a:rPr lang="en-US" b="1" u="sng" dirty="0"/>
              <a:t>A LOT </a:t>
            </a:r>
            <a:r>
              <a:rPr lang="en-US" dirty="0"/>
              <a:t>to cover so, please jot down your questions and hold them to the end. </a:t>
            </a:r>
          </a:p>
          <a:p>
            <a:endParaRPr lang="en-US" dirty="0"/>
          </a:p>
          <a:p>
            <a:r>
              <a:rPr lang="en-US" dirty="0"/>
              <a:t>https://www.microsoft.com/en-us/learning/exam-70-535.aspx</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a:t>
            </a:fld>
            <a:endParaRPr lang="en-US" dirty="0"/>
          </a:p>
        </p:txBody>
      </p:sp>
    </p:spTree>
    <p:extLst>
      <p:ext uri="{BB962C8B-B14F-4D97-AF65-F5344CB8AC3E}">
        <p14:creationId xmlns:p14="http://schemas.microsoft.com/office/powerpoint/2010/main" val="3035771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0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950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in the event of a datacenter outage. (usually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to minutes, hours, or even a day!</a:t>
            </a:r>
          </a:p>
          <a:p>
            <a:endParaRPr lang="en-US" baseline="0" dirty="0"/>
          </a:p>
          <a:p>
            <a:r>
              <a:rPr lang="en-US" baseline="0" dirty="0"/>
              <a:t>It all depends on what type of Disaster Recovery plan you have in place.  The costs vary widely 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01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892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107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47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6/26/2018 8:38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19</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446884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6/26/2018 8:38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61759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6/26/2018 8:38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21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19196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6/26/2018 8:38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22</a:t>
            </a:fld>
            <a:endParaRPr lang="en-US" altLang="en-US">
              <a:solidFill>
                <a:prstClr val="black"/>
              </a:solidFill>
            </a:endParaRPr>
          </a:p>
        </p:txBody>
      </p:sp>
    </p:spTree>
    <p:extLst>
      <p:ext uri="{BB962C8B-B14F-4D97-AF65-F5344CB8AC3E}">
        <p14:creationId xmlns:p14="http://schemas.microsoft.com/office/powerpoint/2010/main" val="424792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196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6/26/2018 8:38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24</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738535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736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6/26/2018 8:38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069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611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918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monolithic app contains domain-specific functionality and is normally divided by functional layers, such as web, business, and data.</a:t>
            </a:r>
          </a:p>
          <a:p>
            <a:r>
              <a:rPr lang="en-US" dirty="0"/>
              <a:t>You scale a monolithic app by cloning it on multiple servers/virtual machines/containers.</a:t>
            </a:r>
          </a:p>
          <a:p>
            <a:r>
              <a:rPr lang="en-US" dirty="0"/>
              <a:t>A microservice application separates functionality into separate smaller services.</a:t>
            </a:r>
          </a:p>
          <a:p>
            <a:r>
              <a:rPr lang="en-US" dirty="0"/>
              <a:t>The microservices approach scales out by deploying each service independently, creating instances of these services across servers/virtual machines/containers.</a:t>
            </a:r>
          </a:p>
          <a:p>
            <a:endParaRPr lang="en-US" b="1" dirty="0"/>
          </a:p>
          <a:p>
            <a:endParaRPr lang="en-US" b="1" dirty="0"/>
          </a:p>
          <a:p>
            <a:r>
              <a:rPr lang="en-US" b="1" dirty="0"/>
              <a:t>What is a microservice?</a:t>
            </a:r>
          </a:p>
          <a:p>
            <a:r>
              <a:rPr lang="en-US" dirty="0"/>
              <a:t>There are different definitions of microservices. If you search the Internet, you'll find many useful resources that provide their own viewpoints and definitions. However, most of the following characteristics of microservices are widely agreed upon:+ </a:t>
            </a:r>
          </a:p>
          <a:p>
            <a:r>
              <a:rPr lang="en-US" dirty="0"/>
              <a:t>Encapsulate a customer or business scenario. What is the problem you are solving?</a:t>
            </a:r>
          </a:p>
          <a:p>
            <a:r>
              <a:rPr lang="en-US" dirty="0"/>
              <a:t>Developed by a small engineering team.</a:t>
            </a:r>
          </a:p>
          <a:p>
            <a:r>
              <a:rPr lang="en-US" dirty="0"/>
              <a:t>Written in any programming language and use any framework.</a:t>
            </a:r>
          </a:p>
          <a:p>
            <a:r>
              <a:rPr lang="en-US" dirty="0"/>
              <a:t>Consist of code and (optionally) state, both of which are independently versioned, deployed, and scaled.</a:t>
            </a:r>
          </a:p>
          <a:p>
            <a:r>
              <a:rPr lang="en-US" dirty="0"/>
              <a:t>Interact with other microservices over well-defined interfaces and protocols.</a:t>
            </a:r>
          </a:p>
          <a:p>
            <a:r>
              <a:rPr lang="en-US" dirty="0"/>
              <a:t>Have unique names (URLs) used to resolve their location.</a:t>
            </a:r>
          </a:p>
          <a:p>
            <a:r>
              <a:rPr lang="en-US" dirty="0"/>
              <a:t>Remain consistent and available in the presence of failures.</a:t>
            </a:r>
          </a:p>
          <a:p>
            <a:r>
              <a:rPr lang="en-US" dirty="0"/>
              <a:t>+ </a:t>
            </a:r>
          </a:p>
          <a:p>
            <a:r>
              <a:rPr lang="en-US" dirty="0"/>
              <a:t>You can summarize these characteristics into:+ </a:t>
            </a:r>
          </a:p>
          <a:p>
            <a:r>
              <a:rPr lang="en-US" b="1" i="1" dirty="0"/>
              <a:t>Microservice applications are composed of small, independently versioned, and scalable customer-focused services that communicate with each other over standard protocols with well-defined interfaces.</a:t>
            </a:r>
            <a:r>
              <a:rPr lang="en-US" dirty="0"/>
              <a:t>+ </a:t>
            </a:r>
          </a:p>
          <a:p>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6/26/2018 8:38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29</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874049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749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6/26/2018 8:38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31</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28059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VM</a:t>
            </a:r>
          </a:p>
          <a:p>
            <a:r>
              <a:rPr lang="en-US" dirty="0"/>
              <a:t>Hypervisor =&gt; VMWare,</a:t>
            </a:r>
            <a:r>
              <a:rPr lang="en-US" baseline="0" dirty="0"/>
              <a:t> </a:t>
            </a:r>
            <a:r>
              <a:rPr lang="en-US" baseline="0" dirty="0" err="1"/>
              <a:t>HyperV</a:t>
            </a:r>
            <a:endParaRPr lang="en-US" baseline="0" dirty="0"/>
          </a:p>
          <a:p>
            <a:r>
              <a:rPr lang="en-US" baseline="0" dirty="0"/>
              <a:t>Can do turtles, all the way down till your machine feels like it’s running from a potato</a:t>
            </a:r>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398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8617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Resource Explorer </a:t>
            </a: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6/26/2018 8:38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8932652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6/26/2018 8:38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34</a:t>
            </a:fld>
            <a:endParaRPr lang="en-US" altLang="en-US" sz="1800" kern="0">
              <a:solidFill>
                <a:sysClr val="windowText" lastClr="000000"/>
              </a:solidFill>
            </a:endParaRPr>
          </a:p>
        </p:txBody>
      </p:sp>
    </p:spTree>
    <p:extLst>
      <p:ext uri="{BB962C8B-B14F-4D97-AF65-F5344CB8AC3E}">
        <p14:creationId xmlns:p14="http://schemas.microsoft.com/office/powerpoint/2010/main" val="1928276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6/26/2018 8:38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35</a:t>
            </a:fld>
            <a:endParaRPr lang="en-US" altLang="en-US" sz="1800" kern="0">
              <a:solidFill>
                <a:sysClr val="windowText" lastClr="000000"/>
              </a:solidFill>
            </a:endParaRPr>
          </a:p>
        </p:txBody>
      </p:sp>
    </p:spTree>
    <p:extLst>
      <p:ext uri="{BB962C8B-B14F-4D97-AF65-F5344CB8AC3E}">
        <p14:creationId xmlns:p14="http://schemas.microsoft.com/office/powerpoint/2010/main" val="8599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15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Fabric enables you to build and manage scalable and reliable applications composed of microservices running at very high density on a shared pool of machines (commonly referred to as a Service Fabric cluster).</a:t>
            </a:r>
          </a:p>
          <a:p>
            <a:endParaRPr lang="en-US" dirty="0"/>
          </a:p>
          <a:p>
            <a:r>
              <a:rPr lang="en-US" dirty="0"/>
              <a:t>Powers a huge set of Microsoft Services: </a:t>
            </a:r>
            <a:r>
              <a:rPr lang="pt-PT" dirty="0"/>
              <a:t>Azure SQL Database, Azure CosmosDB, Cortana, Power BI, Microsoft Intune, Azure Event Hubs, Skype for Business and others</a:t>
            </a:r>
          </a:p>
          <a:p>
            <a:endParaRPr lang="en-US" dirty="0"/>
          </a:p>
          <a:p>
            <a:r>
              <a:rPr lang="en-US" dirty="0"/>
              <a:t>It provides a sophisticated runtime for building distributed, scalable stateless and stateful microservices. </a:t>
            </a:r>
          </a:p>
          <a:p>
            <a:endParaRPr lang="en-US" dirty="0"/>
          </a:p>
          <a:p>
            <a:r>
              <a:rPr lang="en-US" dirty="0"/>
              <a:t>Also provides comprehensive application management capabilities for provisioning, deploying, monitoring, upgrading/patching, and deleting deployed applications.</a:t>
            </a:r>
          </a:p>
          <a:p>
            <a:endParaRPr lang="en-US" dirty="0"/>
          </a:p>
          <a:p>
            <a:r>
              <a:rPr lang="en-US" dirty="0"/>
              <a:t>Service Fabric is tailored to creating “born in the cloud” services that can start small, as needed, and grow to massive scale with hundreds or thousands of machines, creating Service Fabric clusters across availability sets in a region or across regions.</a:t>
            </a:r>
            <a:endParaRPr lang="pt-PT" dirty="0"/>
          </a:p>
          <a:p>
            <a:pPr marL="171450" indent="-171450">
              <a:buFontTx/>
              <a:buChar char="-"/>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2680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348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6/26/2018 8:38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39</a:t>
            </a:fld>
            <a:endParaRPr lang="en-US" sz="1800" kern="0">
              <a:solidFill>
                <a:sysClr val="windowText" lastClr="000000"/>
              </a:solidFill>
            </a:endParaRPr>
          </a:p>
        </p:txBody>
      </p:sp>
    </p:spTree>
    <p:extLst>
      <p:ext uri="{BB962C8B-B14F-4D97-AF65-F5344CB8AC3E}">
        <p14:creationId xmlns:p14="http://schemas.microsoft.com/office/powerpoint/2010/main" val="3472314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8B263312-38AA-4E1E-B2B5-0F8F122B24FE}" type="slidenum">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40</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762752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41</a:t>
            </a:fld>
            <a:endParaRPr lang="en-US" dirty="0"/>
          </a:p>
        </p:txBody>
      </p:sp>
    </p:spTree>
    <p:extLst>
      <p:ext uri="{BB962C8B-B14F-4D97-AF65-F5344CB8AC3E}">
        <p14:creationId xmlns:p14="http://schemas.microsoft.com/office/powerpoint/2010/main" val="9250671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6/26/2018 8:38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43</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a:t>
            </a:fld>
            <a:endParaRPr lang="en-US" dirty="0"/>
          </a:p>
        </p:txBody>
      </p:sp>
    </p:spTree>
    <p:extLst>
      <p:ext uri="{BB962C8B-B14F-4D97-AF65-F5344CB8AC3E}">
        <p14:creationId xmlns:p14="http://schemas.microsoft.com/office/powerpoint/2010/main" val="1744154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44</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45</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46</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47</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6/26/2018 8:38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6/26/2018 8:38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8</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080326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856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60</a:t>
            </a:fld>
            <a:endParaRPr lang="en-US" dirty="0"/>
          </a:p>
        </p:txBody>
      </p:sp>
    </p:spTree>
    <p:extLst>
      <p:ext uri="{BB962C8B-B14F-4D97-AF65-F5344CB8AC3E}">
        <p14:creationId xmlns:p14="http://schemas.microsoft.com/office/powerpoint/2010/main" val="3435812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dirty="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D Series – Feature </a:t>
            </a:r>
            <a:r>
              <a:rPr lang="en-US" sz="1867" b="1" dirty="0">
                <a:latin typeface="Segoe UI Light" panose="020B0502040204020203" pitchFamily="34" charset="0"/>
                <a:cs typeface="Segoe UI Light" panose="020B0502040204020203" pitchFamily="34" charset="0"/>
              </a:rPr>
              <a:t>solid state drives</a:t>
            </a:r>
            <a:r>
              <a:rPr lang="en-US" sz="1867" dirty="0">
                <a:latin typeface="Segoe UI Light" panose="020B0502040204020203" pitchFamily="34" charset="0"/>
                <a:cs typeface="Segoe UI Light" panose="020B0502040204020203" pitchFamily="34" charset="0"/>
              </a:rPr>
              <a:t> (SSDs) and </a:t>
            </a:r>
            <a:r>
              <a:rPr lang="en-US" sz="1867" b="1" dirty="0">
                <a:latin typeface="Segoe UI Light" panose="020B0502040204020203" pitchFamily="34" charset="0"/>
                <a:cs typeface="Segoe UI Light" panose="020B0502040204020203" pitchFamily="34" charset="0"/>
              </a:rPr>
              <a:t>faster processors</a:t>
            </a:r>
            <a:r>
              <a:rPr lang="en-US" sz="1867" dirty="0">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dirty="0">
                <a:latin typeface="Segoe UI Light" panose="020B0502040204020203" pitchFamily="34" charset="0"/>
                <a:cs typeface="Segoe UI Light" panose="020B0502040204020203" pitchFamily="34" charset="0"/>
              </a:rPr>
              <a:t>higher memories</a:t>
            </a:r>
            <a:r>
              <a:rPr lang="en-US" sz="1867" dirty="0">
                <a:latin typeface="Segoe UI Light" panose="020B0502040204020203" pitchFamily="34" charset="0"/>
                <a:cs typeface="Segoe UI Light" panose="020B0502040204020203" pitchFamily="34" charset="0"/>
              </a:rPr>
              <a:t>.</a:t>
            </a:r>
          </a:p>
          <a:p>
            <a:r>
              <a:rPr lang="en-US" sz="2400" dirty="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Example size: A2 - 2 CPU, 3.50 GB RAM, 135.00 GB Disk</a:t>
            </a:r>
          </a:p>
          <a:p>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6/26/2018 8:38 AM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9</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500584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160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330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848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5.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6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Master" Target="../slideMasters/slideMaster15.xml"/><Relationship Id="rId4" Type="http://schemas.openxmlformats.org/officeDocument/2006/relationships/image" Target="../media/image23.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16.xml"/><Relationship Id="rId5" Type="http://schemas.openxmlformats.org/officeDocument/2006/relationships/image" Target="../media/image31.png"/><Relationship Id="rId4" Type="http://schemas.microsoft.com/office/2007/relationships/hdphoto" Target="../media/hdphoto1.wdp"/></Relationships>
</file>

<file path=ppt/slideLayouts/_rels/slideLayout2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jpg"/><Relationship Id="rId1" Type="http://schemas.openxmlformats.org/officeDocument/2006/relationships/slideMaster" Target="../slideMasters/slideMaster17.xml"/><Relationship Id="rId4" Type="http://schemas.microsoft.com/office/2007/relationships/hdphoto" Target="../media/hdphoto3.wdp"/></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Master" Target="../slideMasters/slideMaster17.xml"/><Relationship Id="rId6" Type="http://schemas.microsoft.com/office/2007/relationships/hdphoto" Target="../media/hdphoto3.wdp"/><Relationship Id="rId5" Type="http://schemas.openxmlformats.org/officeDocument/2006/relationships/image" Target="../media/image39.png"/><Relationship Id="rId4" Type="http://schemas.microsoft.com/office/2007/relationships/hdphoto" Target="../media/hdphoto4.wdp"/></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3.png"/><Relationship Id="rId1" Type="http://schemas.openxmlformats.org/officeDocument/2006/relationships/slideMaster" Target="../slideMasters/slideMaster18.xml"/><Relationship Id="rId5" Type="http://schemas.microsoft.com/office/2007/relationships/hdphoto" Target="../media/hdphoto3.wdp"/><Relationship Id="rId4" Type="http://schemas.openxmlformats.org/officeDocument/2006/relationships/image" Target="../media/image39.png"/></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6/26/2018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49856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783925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308565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0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66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82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85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495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703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6/26/2018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75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8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6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634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85676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767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269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Content Slide (No Footer)">
    <p:spTree>
      <p:nvGrpSpPr>
        <p:cNvPr id="1" name=""/>
        <p:cNvGrpSpPr/>
        <p:nvPr/>
      </p:nvGrpSpPr>
      <p:grpSpPr>
        <a:xfrm>
          <a:off x="0" y="0"/>
          <a:ext cx="0" cy="0"/>
          <a:chOff x="0" y="0"/>
          <a:chExt cx="0" cy="0"/>
        </a:xfrm>
      </p:grpSpPr>
      <p:sp>
        <p:nvSpPr>
          <p:cNvPr id="6" name="Content"/>
          <p:cNvSpPr>
            <a:spLocks noGrp="1"/>
          </p:cNvSpPr>
          <p:nvPr>
            <p:ph sz="quarter" idx="12"/>
          </p:nvPr>
        </p:nvSpPr>
        <p:spPr>
          <a:xfrm>
            <a:off x="252413" y="1335654"/>
            <a:ext cx="11682412" cy="52937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786153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31" bIns="89631"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9375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7556" bIns="10755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52076470"/>
      </p:ext>
    </p:extLst>
  </p:cSld>
  <p:clrMapOvr>
    <a:masterClrMapping/>
  </p:clrMapOvr>
  <p:transition spd="slow"/>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8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9994"/>
          </a:xfrm>
        </p:spPr>
        <p:txBody>
          <a:bodyPr/>
          <a:lstStyle>
            <a:lvl1pPr>
              <a:defRPr sz="35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1833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5754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971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9573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09" indent="0">
              <a:buNone/>
              <a:defRPr/>
            </a:lvl3pPr>
            <a:lvl4pPr marL="448018" indent="0">
              <a:buNone/>
              <a:defRPr/>
            </a:lvl4pPr>
            <a:lvl5pPr marL="67202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76361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916549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722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89631" bIns="89631"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61" tIns="143408" rIns="179261" bIns="143408">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5407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95708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80557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69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3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9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936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6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32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3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1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45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0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128192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6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257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282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66523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0195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76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3451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4224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520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fld id="{72D4B4F5-9F56-4AF2-B8FC-381E478EDD58}" type="datetimeFigureOut">
              <a:rPr lang="en-US" smtClean="0">
                <a:solidFill>
                  <a:srgbClr val="505050"/>
                </a:solidFill>
              </a:rPr>
              <a:pPr defTabSz="914400"/>
              <a:t>6/26/2018</a:t>
            </a:fld>
            <a:endParaRPr lang="en-US">
              <a:solidFill>
                <a:srgbClr val="505050"/>
              </a:solidFill>
            </a:endParaRPr>
          </a:p>
        </p:txBody>
      </p:sp>
      <p:sp>
        <p:nvSpPr>
          <p:cNvPr id="3" name="Footer Placeholder 2"/>
          <p:cNvSpPr>
            <a:spLocks noGrp="1"/>
          </p:cNvSpPr>
          <p:nvPr>
            <p:ph type="ftr" sz="quarter" idx="11"/>
          </p:nvPr>
        </p:nvSpPr>
        <p:spPr/>
        <p:txBody>
          <a:bodyPr/>
          <a:lstStyle/>
          <a:p>
            <a:pPr defTabSz="91440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400"/>
            <a:fld id="{5BC923CD-E977-4E78-9161-C57CCFBF0D9F}" type="slidenum">
              <a:rPr lang="en-US" smtClean="0">
                <a:solidFill>
                  <a:srgbClr val="505050"/>
                </a:solidFill>
              </a:rPr>
              <a:pPr defTabSz="914400"/>
              <a:t>‹#›</a:t>
            </a:fld>
            <a:endParaRPr lang="en-US">
              <a:solidFill>
                <a:srgbClr val="505050"/>
              </a:solidFill>
            </a:endParaRPr>
          </a:p>
        </p:txBody>
      </p:sp>
    </p:spTree>
    <p:extLst>
      <p:ext uri="{BB962C8B-B14F-4D97-AF65-F5344CB8AC3E}">
        <p14:creationId xmlns:p14="http://schemas.microsoft.com/office/powerpoint/2010/main" val="153972557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0669342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1895624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150124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0339210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38307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314174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73249030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63502189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4839043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91932796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19072284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230027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8729670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377840919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3237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667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4997260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450656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0781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5486482"/>
      </p:ext>
    </p:extLst>
  </p:cSld>
  <p:clrMapOvr>
    <a:overrideClrMapping bg1="dk1" tx1="lt1" bg2="dk2" tx2="lt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47106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52907274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059244135"/>
      </p:ext>
    </p:extLst>
  </p:cSld>
  <p:clrMapOvr>
    <a:overrideClrMapping bg1="lt1" tx1="dk1" bg2="lt2" tx2="dk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99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220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150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856620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16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458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2900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42952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441828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8430111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4131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63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420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22652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577100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135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066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80993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7765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6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7981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4340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22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6/26/2018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181005186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2112DF-AEA9-46D0-9198-E39315499B29}" type="datetimeFigureOut">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210563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888923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1784632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2112DF-AEA9-46D0-9198-E39315499B29}" type="datetimeFigureOut">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18901548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2112DF-AEA9-46D0-9198-E39315499B29}" type="datetimeFigureOut">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82452440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2112DF-AEA9-46D0-9198-E39315499B29}" type="datetimeFigureOut">
              <a:rPr lang="en-US" smtClean="0"/>
              <a:t>6/26/2018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38917300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6/26/2018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55264812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112DF-AEA9-46D0-9198-E39315499B29}" type="datetimeFigureOut">
              <a:rPr lang="en-US" smtClean="0"/>
              <a:t>6/26/2018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0632481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85835672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28464295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53903751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199833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0316253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lvl1pPr>
              <a:defRPr>
                <a:gradFill>
                  <a:gsLst>
                    <a:gs pos="1250">
                      <a:srgbClr val="FFFFFF"/>
                    </a:gs>
                    <a:gs pos="99000">
                      <a:srgbClr val="FFFFFF"/>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11780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71904"/>
      </p:ext>
    </p:extLst>
  </p:cSld>
  <p:clrMapOvr>
    <a:masterClrMapping/>
  </p:clrMapOvr>
  <p:transition spd="slow">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020233200"/>
      </p:ext>
    </p:extLst>
  </p:cSld>
  <p:clrMapOvr>
    <a:masterClrMapping/>
  </p:clrMapOvr>
  <p:transition spd="slow">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0192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2812796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16343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923637"/>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091864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657794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8179135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111523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6780368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51616717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0007631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90654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29265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9666668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6939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6428286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36519838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23607082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991078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22659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583818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9611751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31341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02546777"/>
      </p:ext>
    </p:extLst>
  </p:cSld>
  <p:clrMapOvr>
    <a:overrideClrMapping bg1="dk1" tx1="lt1" bg2="dk2" tx2="lt2" accent1="accent1" accent2="accent2" accent3="accent3" accent4="accent4" accent5="accent5" accent6="accent6" hlink="hlink" folHlink="folHlink"/>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23131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348977874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4224911008"/>
      </p:ext>
    </p:extLst>
  </p:cSld>
  <p:clrMapOvr>
    <a:overrideClrMapping bg1="lt1" tx1="dk1" bg2="lt2" tx2="dk2" accent1="accent1" accent2="accent2" accent3="accent3" accent4="accent4" accent5="accent5" accent6="accent6" hlink="hlink" folHlink="folHlink"/>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3858605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6/26/2018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6/26/2018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6/26/2018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419157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197440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1512495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644012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7465710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518079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9677645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067316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35512932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883348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966247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09481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140205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27086052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1845864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147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7642028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6/26/2018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8735843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4051235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6/26/2018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68348651"/>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6/26/2018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0864153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6/26/2018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309159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6/26/2018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90884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6/26/2018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3285134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003310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1457132"/>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4421901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3401532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69056625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41476637"/>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717274627"/>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7375891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66492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55" tIns="393155" rIns="146290" bIns="91432"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55" bIns="393155"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5125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92665972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68078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898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44891741"/>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5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073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8702371"/>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979976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0448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613879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5097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4334278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27169812"/>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3936748"/>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0155948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64063903"/>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6545103"/>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547528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71717850"/>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8896089"/>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4901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349682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49675152"/>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420969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82379197"/>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372670"/>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83021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398667"/>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86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263678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6/26/2018</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56708634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31360346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0506424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040879"/>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068423191"/>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70072"/>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887896624"/>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574673936"/>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88462747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22321145"/>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99584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40051916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861604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5733206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34830223"/>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204137699"/>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7184174"/>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9064819"/>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8619999"/>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9301422"/>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973847993"/>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626237"/>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35064561"/>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17917147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2879101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3429482"/>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61950379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8363215"/>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62468212"/>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605173541"/>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6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426310675"/>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5374459"/>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3037359"/>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2671937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6177608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3952433"/>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4407414"/>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087987148"/>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9877705"/>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2364590594"/>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445738"/>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13856042"/>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86066" cy="102170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88"/>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88"/>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88"/>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2"/>
            <a:ext cx="5533410"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88"/>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70"/>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6"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1020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grpSp>
        <p:nvGrpSpPr>
          <p:cNvPr id="12" name="Group 11"/>
          <p:cNvGrpSpPr/>
          <p:nvPr userDrawn="1"/>
        </p:nvGrpSpPr>
        <p:grpSpPr>
          <a:xfrm>
            <a:off x="7342826"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2"/>
            <a:ext cx="11045195"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70"/>
            <a:ext cx="2531861"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47197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288"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7" name="Text Placeholder 16"/>
          <p:cNvSpPr>
            <a:spLocks noGrp="1"/>
          </p:cNvSpPr>
          <p:nvPr>
            <p:ph type="body" sz="quarter" idx="13" hasCustomPrompt="1"/>
          </p:nvPr>
        </p:nvSpPr>
        <p:spPr>
          <a:xfrm>
            <a:off x="8339677" y="288559"/>
            <a:ext cx="3585699" cy="566822"/>
          </a:xfrm>
        </p:spPr>
        <p:txBody>
          <a:bodyPr lIns="182880" tIns="146304" rIns="182880" bIns="146304"/>
          <a:lstStyle>
            <a:lvl1pPr marL="0" indent="0" algn="r">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Session Code</a:t>
            </a:r>
          </a:p>
        </p:txBody>
      </p:sp>
      <p:sp>
        <p:nvSpPr>
          <p:cNvPr id="8" name="Text Placeholder 16"/>
          <p:cNvSpPr>
            <a:spLocks noGrp="1"/>
          </p:cNvSpPr>
          <p:nvPr>
            <p:ph type="body" sz="quarter" idx="14" hasCustomPrompt="1"/>
          </p:nvPr>
        </p:nvSpPr>
        <p:spPr>
          <a:xfrm>
            <a:off x="269303" y="5997273"/>
            <a:ext cx="3585699" cy="566822"/>
          </a:xfrm>
        </p:spPr>
        <p:txBody>
          <a:bodyPr lIns="182880" tIns="146304" rIns="182880" bIns="146304" anchor="b"/>
          <a:lstStyle>
            <a:lvl1pPr marL="0" indent="0" algn="l">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Yammer hashtag</a:t>
            </a:r>
          </a:p>
        </p:txBody>
      </p:sp>
    </p:spTree>
    <p:extLst>
      <p:ext uri="{BB962C8B-B14F-4D97-AF65-F5344CB8AC3E}">
        <p14:creationId xmlns:p14="http://schemas.microsoft.com/office/powerpoint/2010/main" val="332582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6454734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9"/>
          </a:xfrm>
        </p:spPr>
        <p:txBody>
          <a:bodyPr>
            <a:spAutoFit/>
          </a:bodyPr>
          <a:lstStyle>
            <a:lvl1pPr marL="0" indent="0">
              <a:buNone/>
              <a:defRPr/>
            </a:lvl1pPr>
            <a:lvl2pPr marL="223851" indent="0">
              <a:buNone/>
              <a:defRPr/>
            </a:lvl2pPr>
            <a:lvl3pPr marL="447700" indent="0">
              <a:buNone/>
              <a:defRPr/>
            </a:lvl3pPr>
            <a:lvl4pPr marL="671551" indent="0">
              <a:buNone/>
              <a:defRPr/>
            </a:lvl4pPr>
            <a:lvl5pPr marL="895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5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8" cy="22637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3563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199"/>
              </a:spcBef>
              <a:buClr>
                <a:schemeClr val="tx1"/>
              </a:buClr>
              <a:buFont typeface="Wingdings" panose="05000000000000000000" pitchFamily="2" charset="2"/>
              <a:buNone/>
              <a:defRPr sz="2938" b="0">
                <a:latin typeface="+mn-lt"/>
              </a:defRPr>
            </a:lvl1pPr>
            <a:lvl2pPr marL="250277" indent="0">
              <a:buFont typeface="Wingdings" panose="05000000000000000000" pitchFamily="2" charset="2"/>
              <a:buNone/>
              <a:defRPr sz="2350" b="0"/>
            </a:lvl2pPr>
            <a:lvl3pPr marL="441482" indent="0">
              <a:buFont typeface="Wingdings" panose="05000000000000000000" pitchFamily="2" charset="2"/>
              <a:buNone/>
              <a:tabLst/>
              <a:defRPr sz="2155" b="0"/>
            </a:lvl3pPr>
            <a:lvl4pPr marL="638905" indent="0">
              <a:buFont typeface="Wingdings" panose="05000000000000000000" pitchFamily="2" charset="2"/>
              <a:buNone/>
              <a:defRPr sz="2155" b="0"/>
            </a:lvl4pPr>
            <a:lvl5pPr marL="836329" indent="0">
              <a:buFont typeface="Wingdings" panose="05000000000000000000" pitchFamily="2" charset="2"/>
              <a:buNone/>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0" indent="0">
              <a:spcBef>
                <a:spcPts val="1199"/>
              </a:spcBef>
              <a:buClr>
                <a:schemeClr val="tx1"/>
              </a:buClr>
              <a:buFont typeface="Arial" panose="020B0604020202020204" pitchFamily="34" charset="0"/>
              <a:buNone/>
              <a:defRPr lang="en-US" sz="2938" b="0" kern="1200" spc="0" baseline="0" dirty="0">
                <a:gradFill>
                  <a:gsLst>
                    <a:gs pos="1250">
                      <a:schemeClr val="tx1"/>
                    </a:gs>
                    <a:gs pos="100000">
                      <a:schemeClr val="tx1"/>
                    </a:gs>
                  </a:gsLst>
                  <a:lin ang="5400000" scaled="0"/>
                </a:gradFill>
                <a:latin typeface="+mn-lt"/>
                <a:ea typeface="+mn-ea"/>
                <a:cs typeface="+mn-cs"/>
              </a:defRPr>
            </a:lvl1pPr>
            <a:lvl2pPr marL="250277" indent="0">
              <a:buFont typeface="Arial" panose="020B0604020202020204" pitchFamily="34" charset="0"/>
              <a:buNone/>
              <a:defRPr lang="en-US" sz="2350" b="0" kern="1200" spc="0" baseline="0" dirty="0">
                <a:gradFill>
                  <a:gsLst>
                    <a:gs pos="1250">
                      <a:schemeClr val="tx1"/>
                    </a:gs>
                    <a:gs pos="100000">
                      <a:schemeClr val="tx1"/>
                    </a:gs>
                  </a:gsLst>
                  <a:lin ang="5400000" scaled="0"/>
                </a:gradFill>
                <a:latin typeface="+mn-lt"/>
                <a:ea typeface="+mn-ea"/>
                <a:cs typeface="+mn-cs"/>
              </a:defRPr>
            </a:lvl2pPr>
            <a:lvl3pPr marL="441482"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3pPr>
            <a:lvl4pPr marL="63890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6329"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503662" marR="0" lvl="0" indent="-503662" algn="l" defTabSz="913361" rtl="0" eaLnBrk="1" fontAlgn="auto" latinLnBrk="0" hangingPunct="1">
              <a:lnSpc>
                <a:spcPct val="90000"/>
              </a:lnSpc>
              <a:spcBef>
                <a:spcPts val="1199"/>
              </a:spcBef>
              <a:spcAft>
                <a:spcPts val="0"/>
              </a:spcAft>
              <a:buClr>
                <a:schemeClr val="tx1"/>
              </a:buClr>
              <a:buSzPct val="90000"/>
              <a:tabLst/>
            </a:pPr>
            <a:r>
              <a:rPr lang="en-US"/>
              <a:t>Edit Master text styles</a:t>
            </a:r>
          </a:p>
          <a:p>
            <a:pPr marL="503662" marR="0" lvl="1" indent="-503662" algn="l" defTabSz="913361" rtl="0" eaLnBrk="1" fontAlgn="auto" latinLnBrk="0" hangingPunct="1">
              <a:lnSpc>
                <a:spcPct val="90000"/>
              </a:lnSpc>
              <a:spcBef>
                <a:spcPts val="1199"/>
              </a:spcBef>
              <a:spcAft>
                <a:spcPts val="0"/>
              </a:spcAft>
              <a:buClr>
                <a:schemeClr val="tx1"/>
              </a:buClr>
              <a:buSzPct val="90000"/>
              <a:tabLst/>
            </a:pPr>
            <a:r>
              <a:rPr lang="en-US"/>
              <a:t>Second level</a:t>
            </a:r>
          </a:p>
          <a:p>
            <a:pPr marL="503662" marR="0" lvl="2" indent="-503662" algn="l" defTabSz="913361" rtl="0" eaLnBrk="1" fontAlgn="auto" latinLnBrk="0" hangingPunct="1">
              <a:lnSpc>
                <a:spcPct val="90000"/>
              </a:lnSpc>
              <a:spcBef>
                <a:spcPts val="1199"/>
              </a:spcBef>
              <a:spcAft>
                <a:spcPts val="0"/>
              </a:spcAft>
              <a:buClr>
                <a:schemeClr val="tx1"/>
              </a:buClr>
              <a:buSzPct val="90000"/>
              <a:tabLst/>
            </a:pPr>
            <a:r>
              <a:rPr lang="en-US"/>
              <a:t>Third level</a:t>
            </a:r>
          </a:p>
          <a:p>
            <a:pPr marL="503662" marR="0" lvl="3" indent="-503662" algn="l" defTabSz="913361" rtl="0" eaLnBrk="1" fontAlgn="auto" latinLnBrk="0" hangingPunct="1">
              <a:lnSpc>
                <a:spcPct val="90000"/>
              </a:lnSpc>
              <a:spcBef>
                <a:spcPts val="1199"/>
              </a:spcBef>
              <a:spcAft>
                <a:spcPts val="0"/>
              </a:spcAft>
              <a:buClr>
                <a:schemeClr val="tx1"/>
              </a:buClr>
              <a:buSzPct val="90000"/>
              <a:tabLst/>
            </a:pPr>
            <a:r>
              <a:rPr lang="en-US"/>
              <a:t>Fourth level</a:t>
            </a:r>
          </a:p>
          <a:p>
            <a:pPr marL="503662" marR="0" lvl="4" indent="-503662" algn="l" defTabSz="913361" rtl="0" eaLnBrk="1" fontAlgn="auto" latinLnBrk="0" hangingPunct="1">
              <a:lnSpc>
                <a:spcPct val="90000"/>
              </a:lnSpc>
              <a:spcBef>
                <a:spcPts val="1199"/>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62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6959" indent="-226959">
              <a:spcBef>
                <a:spcPts val="1199"/>
              </a:spcBef>
              <a:buClr>
                <a:schemeClr val="tx1"/>
              </a:buClr>
              <a:buFont typeface="Wingdings" panose="05000000000000000000" pitchFamily="2" charset="2"/>
              <a:buChar char=""/>
              <a:defRPr sz="2938" b="0">
                <a:latin typeface="+mn-lt"/>
              </a:defRPr>
            </a:lvl1pPr>
            <a:lvl2pPr marL="418165" indent="-167887">
              <a:buFont typeface="Wingdings" panose="05000000000000000000" pitchFamily="2" charset="2"/>
              <a:buChar char=""/>
              <a:defRPr sz="2350" b="0"/>
            </a:lvl2pPr>
            <a:lvl3pPr marL="626470" indent="-184988">
              <a:buFont typeface="Wingdings" panose="05000000000000000000" pitchFamily="2" charset="2"/>
              <a:buChar char=""/>
              <a:tabLst/>
              <a:defRPr sz="2155" b="0"/>
            </a:lvl3pPr>
            <a:lvl4pPr marL="811456" indent="-172551">
              <a:buFont typeface="Wingdings" panose="05000000000000000000" pitchFamily="2" charset="2"/>
              <a:buChar char=""/>
              <a:defRPr sz="2155" b="0"/>
            </a:lvl4pPr>
            <a:lvl5pPr marL="1002663" indent="-166333">
              <a:buFont typeface="Wingdings" panose="05000000000000000000" pitchFamily="2" charset="2"/>
              <a:buChar char=""/>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281368" indent="-281368">
              <a:spcBef>
                <a:spcPts val="1199"/>
              </a:spcBef>
              <a:buClr>
                <a:schemeClr val="tx1"/>
              </a:buClr>
              <a:buFont typeface="Arial" pitchFamily="34" charset="0"/>
              <a:buChar char="•"/>
              <a:defRPr lang="en-US" sz="2938" b="0" kern="1200" spc="0" baseline="0" dirty="0">
                <a:gradFill>
                  <a:gsLst>
                    <a:gs pos="1250">
                      <a:schemeClr val="tx1"/>
                    </a:gs>
                    <a:gs pos="100000">
                      <a:schemeClr val="tx1"/>
                    </a:gs>
                  </a:gsLst>
                  <a:lin ang="5400000" scaled="0"/>
                </a:gradFill>
                <a:latin typeface="+mn-lt"/>
                <a:ea typeface="+mn-ea"/>
                <a:cs typeface="+mn-cs"/>
              </a:defRPr>
            </a:lvl1pPr>
            <a:lvl2pPr marL="586053" indent="-335775">
              <a:defRPr lang="en-US" sz="2350" b="0" kern="1200" spc="0" baseline="0" dirty="0">
                <a:gradFill>
                  <a:gsLst>
                    <a:gs pos="1250">
                      <a:schemeClr val="tx1"/>
                    </a:gs>
                    <a:gs pos="100000">
                      <a:schemeClr val="tx1"/>
                    </a:gs>
                  </a:gsLst>
                  <a:lin ang="5400000" scaled="0"/>
                </a:gradFill>
                <a:latin typeface="+mn-lt"/>
                <a:ea typeface="+mn-ea"/>
                <a:cs typeface="+mn-cs"/>
              </a:defRPr>
            </a:lvl2pPr>
            <a:lvl3pPr marL="777257" indent="-335775">
              <a:tabLst/>
              <a:defRPr lang="en-US" sz="2155" b="0" kern="1200" spc="0" baseline="0" dirty="0">
                <a:gradFill>
                  <a:gsLst>
                    <a:gs pos="1250">
                      <a:schemeClr val="tx1"/>
                    </a:gs>
                    <a:gs pos="100000">
                      <a:schemeClr val="tx1"/>
                    </a:gs>
                  </a:gsLst>
                  <a:lin ang="5400000" scaled="0"/>
                </a:gradFill>
                <a:latin typeface="+mn-lt"/>
                <a:ea typeface="+mn-ea"/>
                <a:cs typeface="+mn-cs"/>
              </a:defRPr>
            </a:lvl3pPr>
            <a:lvl4pPr marL="974680" indent="-335775">
              <a:defRPr lang="en-US" sz="2155" b="0" kern="1200" spc="0" baseline="0" dirty="0">
                <a:gradFill>
                  <a:gsLst>
                    <a:gs pos="1250">
                      <a:schemeClr val="tx1"/>
                    </a:gs>
                    <a:gs pos="100000">
                      <a:schemeClr val="tx1"/>
                    </a:gs>
                  </a:gsLst>
                  <a:lin ang="5400000" scaled="0"/>
                </a:gradFill>
                <a:latin typeface="+mn-lt"/>
                <a:ea typeface="+mn-ea"/>
                <a:cs typeface="+mn-cs"/>
              </a:defRPr>
            </a:lvl4pPr>
            <a:lvl5pPr marL="1172104" indent="-335775">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26959" marR="0" lvl="0"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Edit Master text styles</a:t>
            </a:r>
          </a:p>
          <a:p>
            <a:pPr marL="226959" marR="0" lvl="1"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Second level</a:t>
            </a:r>
          </a:p>
          <a:p>
            <a:pPr marL="226959" marR="0" lvl="2"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Third level</a:t>
            </a:r>
          </a:p>
          <a:p>
            <a:pPr marL="226959" marR="0" lvl="3"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Fourth level</a:t>
            </a:r>
          </a:p>
          <a:p>
            <a:pPr marL="226959" marR="0" lvl="4"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82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6411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58794"/>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0828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7"/>
            <a:ext cx="9859116" cy="1158794"/>
          </a:xfrm>
          <a:noFill/>
        </p:spPr>
        <p:txBody>
          <a:bodyPr tIns="91440" bIns="91440" anchor="t" anchorCtr="0">
            <a:spAutoFit/>
          </a:bodyPr>
          <a:lstStyle>
            <a:lvl1pPr>
              <a:defRPr lang="en-US" sz="705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2702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386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96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5"/>
          </a:xfrm>
        </p:spPr>
        <p:txBody>
          <a:bodyPr wrap="square" anchor="ctr">
            <a:spAutoFit/>
          </a:bodyPr>
          <a:lstStyle>
            <a:lvl1pPr>
              <a:defRPr sz="4701"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737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72544769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95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230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6"/>
            <a:ext cx="10249783" cy="1009694"/>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1"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80" y="4403248"/>
            <a:ext cx="10933243" cy="2163685"/>
          </a:xfrm>
          <a:prstGeom prst="rect">
            <a:avLst/>
          </a:prstGeom>
          <a:noFill/>
        </p:spPr>
        <p:txBody>
          <a:bodyPr wrap="none" lIns="179081" tIns="143265" rIns="179081" bIns="143265" rtlCol="0" anchor="ctr">
            <a:spAutoFit/>
          </a:bodyPr>
          <a:lstStyle/>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Microsoft Ready content is </a:t>
            </a: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650119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70" tIns="45670" rIns="45670" bIns="45670" numCol="1" spcCol="0" rtlCol="0" fromWordArt="0" anchor="ctr" anchorCtr="0" forceAA="0" compatLnSpc="1">
            <a:prstTxWarp prst="textNoShape">
              <a:avLst/>
            </a:prstTxWarp>
            <a:noAutofit/>
          </a:bodyPr>
          <a:lstStyle/>
          <a:p>
            <a:pPr algn="ctr" defTabSz="913097"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2222978"/>
          </a:xfrm>
        </p:spPr>
        <p:txBody>
          <a:bodyPr/>
          <a:lstStyle>
            <a:lvl1pPr marL="0" indent="0">
              <a:buNone/>
              <a:defRPr sz="323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3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4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763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15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1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3"/>
          </a:xfrm>
          <a:prstGeom prst="rect">
            <a:avLst/>
          </a:prstGeom>
          <a:noFill/>
          <a:ln w="12700">
            <a:noFill/>
            <a:miter lim="800000"/>
            <a:headEnd type="none" w="sm" len="sm"/>
            <a:tailEnd type="none" w="sm" len="sm"/>
          </a:ln>
          <a:effectLst/>
        </p:spPr>
        <p:txBody>
          <a:bodyPr vert="horz" wrap="square" lIns="179081" tIns="179081" rIns="179081" bIns="179081" numCol="1" anchor="t" anchorCtr="0" compatLnSpc="1">
            <a:prstTxWarp prst="textNoShape">
              <a:avLst/>
            </a:prstTxWarp>
            <a:spAutoFit/>
          </a:bodyPr>
          <a:lstStyle/>
          <a:p>
            <a:pPr defTabSz="912918" eaLnBrk="0" hangingPunct="0"/>
            <a:r>
              <a:rPr lang="en-US" sz="68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Tree>
    <p:extLst>
      <p:ext uri="{BB962C8B-B14F-4D97-AF65-F5344CB8AC3E}">
        <p14:creationId xmlns:p14="http://schemas.microsoft.com/office/powerpoint/2010/main" val="3480759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76" indent="-284476">
              <a:buClr>
                <a:schemeClr val="tx1"/>
              </a:buClr>
              <a:buSzPct val="90000"/>
              <a:buFont typeface="Arial" pitchFamily="34" charset="0"/>
              <a:buChar char="•"/>
              <a:defRPr sz="352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5" indent="-275150">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102" indent="-284476">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52" indent="-223851">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802" indent="-223851">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3"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28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4908481"/>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233896174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6274911" cy="1793090"/>
          </a:xfrm>
          <a:noFill/>
        </p:spPr>
        <p:txBody>
          <a:bodyPr lIns="146304" tIns="91440" rIns="146304" bIns="91440" anchor="t" anchorCtr="0"/>
          <a:lstStyle>
            <a:lvl1pPr>
              <a:defRPr sz="5288"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2741596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812" indent="0">
              <a:buNone/>
              <a:defRPr/>
            </a:lvl3pPr>
            <a:lvl4pPr marL="447624" indent="0">
              <a:buNone/>
              <a:defRPr/>
            </a:lvl4pPr>
            <a:lvl5pPr marL="6714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01185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71133869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5320543"/>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0772826"/>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893946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3130212"/>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4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78565"/>
          </a:xfrm>
          <a:noFill/>
        </p:spPr>
        <p:txBody>
          <a:bodyPr lIns="182880" tIns="146304" rIns="182880" bIns="146304">
            <a:spAutoFit/>
          </a:bodyPr>
          <a:lstStyle>
            <a:lvl1pPr marL="0" indent="0">
              <a:spcBef>
                <a:spcPts val="0"/>
              </a:spcBef>
              <a:buNone/>
              <a:defRPr sz="3524"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8562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4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4107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0874854"/>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4162765"/>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3221885"/>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24968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05047999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17277986"/>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163008"/>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472436"/>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592091"/>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005698"/>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3" tIns="45663" rIns="45663" bIns="45663" numCol="1" spcCol="0" rtlCol="0" fromWordArt="0" anchor="ctr" anchorCtr="0" forceAA="0" compatLnSpc="1">
            <a:prstTxWarp prst="textNoShape">
              <a:avLst/>
            </a:prstTxWarp>
            <a:noAutofit/>
          </a:bodyPr>
          <a:lstStyle/>
          <a:p>
            <a:pPr algn="ctr" defTabSz="912941"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50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8720215"/>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057" tIns="143245" rIns="179057" bIns="143245" numCol="1" anchor="t" anchorCtr="0" compatLnSpc="1">
            <a:prstTxWarp prst="textNoShape">
              <a:avLst/>
            </a:prstTxWarp>
            <a:spAutoFit/>
          </a:bodyPr>
          <a:lstStyle/>
          <a:p>
            <a:pPr defTabSz="912763" eaLnBrk="0" hangingPunct="0"/>
            <a:r>
              <a:rPr lang="en-US" sz="685"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849617596"/>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428" indent="-284428">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30" indent="-275104">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58" indent="-284428">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70" indent="-223812">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83" indent="-223812">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9780256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33457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492456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7269308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12479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3065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282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5139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4651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07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6636144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95752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895609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96210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0387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26090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04634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601499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27864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913386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61262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422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8481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21063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4495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8794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9062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4264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378104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5062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8601314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52380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0312715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1150632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4"/>
            <a:ext cx="5840165"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79261" tIns="143408" rIns="179261" bIns="143408"/>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61" tIns="143408" rIns="179261" bIns="143408"/>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8"/>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79261" tIns="143408" rIns="179261" bIns="143408"/>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0426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8"/>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7609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1335" tIns="107556" rIns="161335" bIns="10755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61" tIns="143408" rIns="179261" bIns="143408"/>
          <a:lstStyle>
            <a:lvl1pPr marL="0" indent="0" algn="r">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61" tIns="143408" rIns="179261" bIns="143408" anchor="b"/>
          <a:lstStyle>
            <a:lvl1pPr marL="0" indent="0" algn="l">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4"/>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98786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76" indent="0">
              <a:buNone/>
              <a:defRPr/>
            </a:lvl2pPr>
            <a:lvl3pPr marL="448151" indent="0">
              <a:buNone/>
              <a:defRPr/>
            </a:lvl3pPr>
            <a:lvl4pPr marL="672227" indent="0">
              <a:buNone/>
              <a:defRPr/>
            </a:lvl4pPr>
            <a:lvl5pPr marL="89630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74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8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9" indent="0">
              <a:buFont typeface="Wingdings" panose="05000000000000000000" pitchFamily="2" charset="2"/>
              <a:buNone/>
              <a:defRPr sz="2400" b="0"/>
            </a:lvl2pPr>
            <a:lvl3pPr marL="441926" indent="0">
              <a:buFont typeface="Wingdings" panose="05000000000000000000" pitchFamily="2" charset="2"/>
              <a:buNone/>
              <a:tabLst/>
              <a:defRPr sz="2200" b="0"/>
            </a:lvl3pPr>
            <a:lvl4pPr marL="639548" indent="0">
              <a:buFont typeface="Wingdings" panose="05000000000000000000" pitchFamily="2" charset="2"/>
              <a:buNone/>
              <a:defRPr sz="2200" b="0"/>
            </a:lvl4pPr>
            <a:lvl5pPr marL="83717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7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9" marR="0" lvl="0" indent="-504169" algn="l" defTabSz="914281" rtl="0" eaLnBrk="1" fontAlgn="auto" latinLnBrk="0" hangingPunct="1">
              <a:lnSpc>
                <a:spcPct val="90000"/>
              </a:lnSpc>
              <a:spcBef>
                <a:spcPts val="1200"/>
              </a:spcBef>
              <a:spcAft>
                <a:spcPts val="0"/>
              </a:spcAft>
              <a:buClr>
                <a:schemeClr val="tx1"/>
              </a:buClr>
              <a:buSzPct val="90000"/>
              <a:tabLst/>
            </a:pPr>
            <a:r>
              <a:rPr lang="en-US"/>
              <a:t>Edit Master text styles</a:t>
            </a:r>
          </a:p>
          <a:p>
            <a:pPr marL="504169" marR="0" lvl="1" indent="-504169" algn="l" defTabSz="914281" rtl="0" eaLnBrk="1" fontAlgn="auto" latinLnBrk="0" hangingPunct="1">
              <a:lnSpc>
                <a:spcPct val="90000"/>
              </a:lnSpc>
              <a:spcBef>
                <a:spcPts val="1200"/>
              </a:spcBef>
              <a:spcAft>
                <a:spcPts val="0"/>
              </a:spcAft>
              <a:buClr>
                <a:schemeClr val="tx1"/>
              </a:buClr>
              <a:buSzPct val="90000"/>
              <a:tabLst/>
            </a:pPr>
            <a:r>
              <a:rPr lang="en-US"/>
              <a:t>Second level</a:t>
            </a:r>
          </a:p>
          <a:p>
            <a:pPr marL="504169" marR="0" lvl="2" indent="-504169" algn="l" defTabSz="914281" rtl="0" eaLnBrk="1" fontAlgn="auto" latinLnBrk="0" hangingPunct="1">
              <a:lnSpc>
                <a:spcPct val="90000"/>
              </a:lnSpc>
              <a:spcBef>
                <a:spcPts val="1200"/>
              </a:spcBef>
              <a:spcAft>
                <a:spcPts val="0"/>
              </a:spcAft>
              <a:buClr>
                <a:schemeClr val="tx1"/>
              </a:buClr>
              <a:buSzPct val="90000"/>
              <a:tabLst/>
            </a:pPr>
            <a:r>
              <a:rPr lang="en-US"/>
              <a:t>Third level</a:t>
            </a:r>
          </a:p>
          <a:p>
            <a:pPr marL="504169" marR="0" lvl="3" indent="-504169" algn="l" defTabSz="914281" rtl="0" eaLnBrk="1" fontAlgn="auto" latinLnBrk="0" hangingPunct="1">
              <a:lnSpc>
                <a:spcPct val="90000"/>
              </a:lnSpc>
              <a:spcBef>
                <a:spcPts val="1200"/>
              </a:spcBef>
              <a:spcAft>
                <a:spcPts val="0"/>
              </a:spcAft>
              <a:buClr>
                <a:schemeClr val="tx1"/>
              </a:buClr>
              <a:buSzPct val="90000"/>
              <a:tabLst/>
            </a:pPr>
            <a:r>
              <a:rPr lang="en-US"/>
              <a:t>Fourth level</a:t>
            </a:r>
          </a:p>
          <a:p>
            <a:pPr marL="504169" marR="0" lvl="4" indent="-504169" algn="l" defTabSz="91428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0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7" indent="-227187">
              <a:spcBef>
                <a:spcPts val="1200"/>
              </a:spcBef>
              <a:buClr>
                <a:schemeClr val="tx1"/>
              </a:buClr>
              <a:buFont typeface="Wingdings" panose="05000000000000000000" pitchFamily="2" charset="2"/>
              <a:buChar char=""/>
              <a:defRPr sz="2900" b="0">
                <a:latin typeface="+mn-lt"/>
              </a:defRPr>
            </a:lvl1pPr>
            <a:lvl2pPr marL="418586" indent="-168056">
              <a:buFont typeface="Wingdings" panose="05000000000000000000" pitchFamily="2" charset="2"/>
              <a:buChar char=""/>
              <a:defRPr sz="2400" b="0"/>
            </a:lvl2pPr>
            <a:lvl3pPr marL="627101" indent="-185174">
              <a:buFont typeface="Wingdings" panose="05000000000000000000" pitchFamily="2" charset="2"/>
              <a:buChar char=""/>
              <a:tabLst/>
              <a:defRPr sz="2200" b="0"/>
            </a:lvl3pPr>
            <a:lvl4pPr marL="812274" indent="-172726">
              <a:buFont typeface="Wingdings" panose="05000000000000000000" pitchFamily="2" charset="2"/>
              <a:buChar char=""/>
              <a:defRPr sz="2200" b="0"/>
            </a:lvl4pPr>
            <a:lvl5pPr marL="1003671" indent="-16650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281651" indent="-281651">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43" indent="-336114">
              <a:defRPr lang="en-US" sz="2400" b="0" kern="1200" spc="0" baseline="0" dirty="0">
                <a:gradFill>
                  <a:gsLst>
                    <a:gs pos="1250">
                      <a:schemeClr val="tx1"/>
                    </a:gs>
                    <a:gs pos="100000">
                      <a:schemeClr val="tx1"/>
                    </a:gs>
                  </a:gsLst>
                  <a:lin ang="5400000" scaled="0"/>
                </a:gradFill>
                <a:latin typeface="+mn-lt"/>
                <a:ea typeface="+mn-ea"/>
                <a:cs typeface="+mn-cs"/>
              </a:defRPr>
            </a:lvl2pPr>
            <a:lvl3pPr marL="778040" indent="-33611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61" indent="-336114">
              <a:defRPr lang="en-US" sz="2200" b="0" kern="1200" spc="0" baseline="0" dirty="0">
                <a:gradFill>
                  <a:gsLst>
                    <a:gs pos="1250">
                      <a:schemeClr val="tx1"/>
                    </a:gs>
                    <a:gs pos="100000">
                      <a:schemeClr val="tx1"/>
                    </a:gs>
                  </a:gsLst>
                  <a:lin ang="5400000" scaled="0"/>
                </a:gradFill>
                <a:latin typeface="+mn-lt"/>
                <a:ea typeface="+mn-ea"/>
                <a:cs typeface="+mn-cs"/>
              </a:defRPr>
            </a:lvl4pPr>
            <a:lvl5pPr marL="1173285" indent="-33611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7" marR="0" lvl="0"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7" marR="0" lvl="1"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7" marR="0" lvl="2"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7" marR="0" lvl="3"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7" marR="0" lvl="4"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1" bIns="89631"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1" bIns="89631"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1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56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14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35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63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61" tIns="143408" rIns="179261" bIns="143408" rtlCol="0" anchor="ctr">
            <a:spAutoFit/>
          </a:bodyPr>
          <a:lstStyle/>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281">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1334622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16"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7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8"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457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6/26/2018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223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23" bIns="89623"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79244" tIns="143394" rIns="179244" bIns="143394">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780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20"/>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3" y="3878574"/>
            <a:ext cx="7171337" cy="1792326"/>
          </a:xfrm>
          <a:noFill/>
        </p:spPr>
        <p:txBody>
          <a:bodyPr tIns="107546" bIns="10754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83389163"/>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9428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999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0155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1"/>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88" indent="0">
              <a:buNone/>
              <a:defRPr/>
            </a:lvl3pPr>
            <a:lvl4pPr marL="447976" indent="0">
              <a:buNone/>
              <a:defRPr/>
            </a:lvl4pPr>
            <a:lvl5pPr marL="67196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4759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8270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937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89623" bIns="89623"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44" tIns="143394" rIns="179244" bIns="143394">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9036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image" Target="../media/image4.emf"/><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theme" Target="../theme/theme10.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10" Type="http://schemas.openxmlformats.org/officeDocument/2006/relationships/slideLayout" Target="../slideLayouts/slideLayout208.xml"/><Relationship Id="rId19" Type="http://schemas.openxmlformats.org/officeDocument/2006/relationships/theme" Target="../theme/theme11.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21" Type="http://schemas.openxmlformats.org/officeDocument/2006/relationships/slideLayout" Target="../slideLayouts/slideLayout237.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5.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theme" Target="../theme/theme13.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theme" Target="../theme/theme14.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0" Type="http://schemas.openxmlformats.org/officeDocument/2006/relationships/slideLayout" Target="../slideLayouts/slideLayout258.xml"/><Relationship Id="rId4" Type="http://schemas.openxmlformats.org/officeDocument/2006/relationships/slideLayout" Target="../slideLayouts/slideLayout252.xml"/><Relationship Id="rId9" Type="http://schemas.openxmlformats.org/officeDocument/2006/relationships/slideLayout" Target="../slideLayouts/slideLayout25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3" Type="http://schemas.openxmlformats.org/officeDocument/2006/relationships/slideLayout" Target="../slideLayouts/slideLayout262.xml"/><Relationship Id="rId21" Type="http://schemas.openxmlformats.org/officeDocument/2006/relationships/theme" Target="../theme/theme15.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image" Target="../media/image19.png"/><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image" Target="../media/image18.png"/><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image" Target="../media/image17.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slideLayout" Target="../slideLayouts/slideLayout305.xml"/><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slideLayout" Target="../slideLayouts/slideLayout304.xml"/><Relationship Id="rId33" Type="http://schemas.openxmlformats.org/officeDocument/2006/relationships/image" Target="../media/image28.png"/><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29" Type="http://schemas.openxmlformats.org/officeDocument/2006/relationships/slideLayout" Target="../slideLayouts/slideLayout308.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32" Type="http://schemas.openxmlformats.org/officeDocument/2006/relationships/theme" Target="../theme/theme16.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28" Type="http://schemas.openxmlformats.org/officeDocument/2006/relationships/slideLayout" Target="../slideLayouts/slideLayout307.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31" Type="http://schemas.openxmlformats.org/officeDocument/2006/relationships/slideLayout" Target="../slideLayouts/slideLayout310.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 Id="rId27" Type="http://schemas.openxmlformats.org/officeDocument/2006/relationships/slideLayout" Target="../slideLayouts/slideLayout306.xml"/><Relationship Id="rId30" Type="http://schemas.openxmlformats.org/officeDocument/2006/relationships/slideLayout" Target="../slideLayouts/slideLayout30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10" Type="http://schemas.openxmlformats.org/officeDocument/2006/relationships/slideLayout" Target="../slideLayouts/slideLayout320.xml"/><Relationship Id="rId19" Type="http://schemas.openxmlformats.org/officeDocument/2006/relationships/theme" Target="../theme/theme17.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3" Type="http://schemas.openxmlformats.org/officeDocument/2006/relationships/slideLayout" Target="../slideLayouts/slideLayout331.xml"/><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2" Type="http://schemas.openxmlformats.org/officeDocument/2006/relationships/slideLayout" Target="../slideLayouts/slideLayout330.xml"/><Relationship Id="rId16" Type="http://schemas.openxmlformats.org/officeDocument/2006/relationships/slideLayout" Target="../slideLayouts/slideLayout344.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5" Type="http://schemas.openxmlformats.org/officeDocument/2006/relationships/slideLayout" Target="../slideLayouts/slideLayout333.xml"/><Relationship Id="rId15" Type="http://schemas.openxmlformats.org/officeDocument/2006/relationships/slideLayout" Target="../slideLayouts/slideLayout343.xml"/><Relationship Id="rId10" Type="http://schemas.openxmlformats.org/officeDocument/2006/relationships/slideLayout" Target="../slideLayouts/slideLayout338.xml"/><Relationship Id="rId19" Type="http://schemas.openxmlformats.org/officeDocument/2006/relationships/theme" Target="../theme/theme18.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54.xml"/><Relationship Id="rId13" Type="http://schemas.openxmlformats.org/officeDocument/2006/relationships/slideLayout" Target="../slideLayouts/slideLayout359.xml"/><Relationship Id="rId18" Type="http://schemas.openxmlformats.org/officeDocument/2006/relationships/slideLayout" Target="../slideLayouts/slideLayout364.xml"/><Relationship Id="rId3" Type="http://schemas.openxmlformats.org/officeDocument/2006/relationships/slideLayout" Target="../slideLayouts/slideLayout349.xml"/><Relationship Id="rId21" Type="http://schemas.openxmlformats.org/officeDocument/2006/relationships/slideLayout" Target="../slideLayouts/slideLayout367.xml"/><Relationship Id="rId7" Type="http://schemas.openxmlformats.org/officeDocument/2006/relationships/slideLayout" Target="../slideLayouts/slideLayout353.xml"/><Relationship Id="rId12" Type="http://schemas.openxmlformats.org/officeDocument/2006/relationships/slideLayout" Target="../slideLayouts/slideLayout358.xml"/><Relationship Id="rId17" Type="http://schemas.openxmlformats.org/officeDocument/2006/relationships/slideLayout" Target="../slideLayouts/slideLayout363.xml"/><Relationship Id="rId2" Type="http://schemas.openxmlformats.org/officeDocument/2006/relationships/slideLayout" Target="../slideLayouts/slideLayout348.xml"/><Relationship Id="rId16" Type="http://schemas.openxmlformats.org/officeDocument/2006/relationships/slideLayout" Target="../slideLayouts/slideLayout362.xml"/><Relationship Id="rId20" Type="http://schemas.openxmlformats.org/officeDocument/2006/relationships/slideLayout" Target="../slideLayouts/slideLayout366.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5" Type="http://schemas.openxmlformats.org/officeDocument/2006/relationships/slideLayout" Target="../slideLayouts/slideLayout351.xml"/><Relationship Id="rId15" Type="http://schemas.openxmlformats.org/officeDocument/2006/relationships/slideLayout" Target="../slideLayouts/slideLayout361.xml"/><Relationship Id="rId23" Type="http://schemas.openxmlformats.org/officeDocument/2006/relationships/image" Target="../media/image4.emf"/><Relationship Id="rId10" Type="http://schemas.openxmlformats.org/officeDocument/2006/relationships/slideLayout" Target="../slideLayouts/slideLayout356.xml"/><Relationship Id="rId19" Type="http://schemas.openxmlformats.org/officeDocument/2006/relationships/slideLayout" Target="../slideLayouts/slideLayout365.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4" Type="http://schemas.openxmlformats.org/officeDocument/2006/relationships/slideLayout" Target="../slideLayouts/slideLayout360.xml"/><Relationship Id="rId2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5.xml"/><Relationship Id="rId13" Type="http://schemas.openxmlformats.org/officeDocument/2006/relationships/slideLayout" Target="../slideLayouts/slideLayout380.xml"/><Relationship Id="rId18" Type="http://schemas.openxmlformats.org/officeDocument/2006/relationships/slideLayout" Target="../slideLayouts/slideLayout385.xml"/><Relationship Id="rId3" Type="http://schemas.openxmlformats.org/officeDocument/2006/relationships/slideLayout" Target="../slideLayouts/slideLayout370.xml"/><Relationship Id="rId21" Type="http://schemas.openxmlformats.org/officeDocument/2006/relationships/theme" Target="../theme/theme20.xml"/><Relationship Id="rId7" Type="http://schemas.openxmlformats.org/officeDocument/2006/relationships/slideLayout" Target="../slideLayouts/slideLayout374.xml"/><Relationship Id="rId12" Type="http://schemas.openxmlformats.org/officeDocument/2006/relationships/slideLayout" Target="../slideLayouts/slideLayout379.xml"/><Relationship Id="rId17" Type="http://schemas.openxmlformats.org/officeDocument/2006/relationships/slideLayout" Target="../slideLayouts/slideLayout384.xml"/><Relationship Id="rId2" Type="http://schemas.openxmlformats.org/officeDocument/2006/relationships/slideLayout" Target="../slideLayouts/slideLayout369.xml"/><Relationship Id="rId16" Type="http://schemas.openxmlformats.org/officeDocument/2006/relationships/slideLayout" Target="../slideLayouts/slideLayout383.xml"/><Relationship Id="rId20" Type="http://schemas.openxmlformats.org/officeDocument/2006/relationships/slideLayout" Target="../slideLayouts/slideLayout387.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1" Type="http://schemas.openxmlformats.org/officeDocument/2006/relationships/slideLayout" Target="../slideLayouts/slideLayout378.xml"/><Relationship Id="rId5" Type="http://schemas.openxmlformats.org/officeDocument/2006/relationships/slideLayout" Target="../slideLayouts/slideLayout372.xml"/><Relationship Id="rId15" Type="http://schemas.openxmlformats.org/officeDocument/2006/relationships/slideLayout" Target="../slideLayouts/slideLayout382.xml"/><Relationship Id="rId10" Type="http://schemas.openxmlformats.org/officeDocument/2006/relationships/slideLayout" Target="../slideLayouts/slideLayout377.xml"/><Relationship Id="rId19" Type="http://schemas.openxmlformats.org/officeDocument/2006/relationships/slideLayout" Target="../slideLayouts/slideLayout386.xml"/><Relationship Id="rId4" Type="http://schemas.openxmlformats.org/officeDocument/2006/relationships/slideLayout" Target="../slideLayouts/slideLayout371.xml"/><Relationship Id="rId9" Type="http://schemas.openxmlformats.org/officeDocument/2006/relationships/slideLayout" Target="../slideLayouts/slideLayout376.xml"/><Relationship Id="rId14" Type="http://schemas.openxmlformats.org/officeDocument/2006/relationships/slideLayout" Target="../slideLayouts/slideLayout381.xml"/><Relationship Id="rId22" Type="http://schemas.openxmlformats.org/officeDocument/2006/relationships/image" Target="../media/image2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41" Type="http://schemas.openxmlformats.org/officeDocument/2006/relationships/slideLayout" Target="../slideLayouts/slideLayout68.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4.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10"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theme" Target="../theme/theme6.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image" Target="../media/image4.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7.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theme" Target="../theme/theme8.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368406B1-5395-4EAD-BD16-C032EA563FF8}" type="datetimeFigureOut">
              <a:rPr lang="en-US" smtClean="0"/>
              <a:t>6/26/2018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2AD9E620-94DA-46AD-A290-2756EFB5EED5}" type="slidenum">
              <a:rPr lang="en-US" smtClean="0"/>
              <a:t>‹#›</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46941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112DF-AEA9-46D0-9198-E39315499B29}" type="datetimeFigureOut">
              <a:rPr lang="en-US" smtClean="0"/>
              <a:t>6/26/2018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522F0-6F43-4B7F-AE6B-C53CF5A2C6DA}" type="slidenum">
              <a:rPr lang="en-US" smtClean="0"/>
              <a:t>‹#›</a:t>
            </a:fld>
            <a:endParaRPr lang="en-US"/>
          </a:p>
        </p:txBody>
      </p:sp>
    </p:spTree>
    <p:extLst>
      <p:ext uri="{BB962C8B-B14F-4D97-AF65-F5344CB8AC3E}">
        <p14:creationId xmlns:p14="http://schemas.microsoft.com/office/powerpoint/2010/main" val="263838364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6/26/2018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60682637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6/26/2018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26.06.2018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71654461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6/26/2018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50253597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1" r:id="rId20"/>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4"/>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4"/>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4"/>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7257108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393468"/>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746155"/>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79" y="3012391"/>
            <a:ext cx="6858622" cy="833218"/>
          </a:xfrm>
          <a:prstGeom prst="rect">
            <a:avLst/>
          </a:prstGeom>
        </p:spPr>
      </p:pic>
    </p:spTree>
    <p:extLst>
      <p:ext uri="{BB962C8B-B14F-4D97-AF65-F5344CB8AC3E}">
        <p14:creationId xmlns:p14="http://schemas.microsoft.com/office/powerpoint/2010/main" val="145025001"/>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Lst>
  <p:transition>
    <p:fade/>
  </p:transition>
  <p:txStyles>
    <p:titleStyle>
      <a:lvl1pPr algn="l" defTabSz="91336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38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5" kern="1200" spc="0" baseline="0">
          <a:gradFill>
            <a:gsLst>
              <a:gs pos="1250">
                <a:schemeClr val="tx1"/>
              </a:gs>
              <a:gs pos="100000">
                <a:schemeClr val="tx1"/>
              </a:gs>
            </a:gsLst>
            <a:lin ang="5400000" scaled="0"/>
          </a:gradFill>
          <a:latin typeface="+mj-lt"/>
          <a:ea typeface="+mn-ea"/>
          <a:cs typeface="+mn-cs"/>
        </a:defRPr>
      </a:lvl1pPr>
      <a:lvl2pPr marL="4477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2" kern="1200" spc="0" baseline="0">
          <a:gradFill>
            <a:gsLst>
              <a:gs pos="1250">
                <a:schemeClr val="tx1"/>
              </a:gs>
              <a:gs pos="100000">
                <a:schemeClr val="tx1"/>
              </a:gs>
            </a:gsLst>
            <a:lin ang="5400000" scaled="0"/>
          </a:gradFill>
          <a:latin typeface="+mn-lt"/>
          <a:ea typeface="+mn-ea"/>
          <a:cs typeface="+mn-cs"/>
        </a:defRPr>
      </a:lvl2pPr>
      <a:lvl3pPr marL="6715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0" kern="1200" spc="0" baseline="0">
          <a:gradFill>
            <a:gsLst>
              <a:gs pos="1250">
                <a:schemeClr val="tx1"/>
              </a:gs>
              <a:gs pos="100000">
                <a:schemeClr val="tx1"/>
              </a:gs>
            </a:gsLst>
            <a:lin ang="5400000" scaled="0"/>
          </a:gradFill>
          <a:latin typeface="+mn-lt"/>
          <a:ea typeface="+mn-ea"/>
          <a:cs typeface="+mn-cs"/>
        </a:defRPr>
      </a:lvl3pPr>
      <a:lvl4pPr marL="8954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4pPr>
      <a:lvl5pPr marL="11192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5pPr>
      <a:lvl6pPr marL="2511742"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2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10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86"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61" rtl="0" eaLnBrk="1" latinLnBrk="0" hangingPunct="1">
        <a:defRPr sz="1763" kern="1200">
          <a:solidFill>
            <a:schemeClr val="tx1"/>
          </a:solidFill>
          <a:latin typeface="+mn-lt"/>
          <a:ea typeface="+mn-ea"/>
          <a:cs typeface="+mn-cs"/>
        </a:defRPr>
      </a:lvl1pPr>
      <a:lvl2pPr marL="456681" algn="l" defTabSz="913361" rtl="0" eaLnBrk="1" latinLnBrk="0" hangingPunct="1">
        <a:defRPr sz="1763" kern="1200">
          <a:solidFill>
            <a:schemeClr val="tx1"/>
          </a:solidFill>
          <a:latin typeface="+mn-lt"/>
          <a:ea typeface="+mn-ea"/>
          <a:cs typeface="+mn-cs"/>
        </a:defRPr>
      </a:lvl2pPr>
      <a:lvl3pPr marL="913361" algn="l" defTabSz="913361" rtl="0" eaLnBrk="1" latinLnBrk="0" hangingPunct="1">
        <a:defRPr sz="1763" kern="1200">
          <a:solidFill>
            <a:schemeClr val="tx1"/>
          </a:solidFill>
          <a:latin typeface="+mn-lt"/>
          <a:ea typeface="+mn-ea"/>
          <a:cs typeface="+mn-cs"/>
        </a:defRPr>
      </a:lvl3pPr>
      <a:lvl4pPr marL="1370042" algn="l" defTabSz="913361" rtl="0" eaLnBrk="1" latinLnBrk="0" hangingPunct="1">
        <a:defRPr sz="1763" kern="1200">
          <a:solidFill>
            <a:schemeClr val="tx1"/>
          </a:solidFill>
          <a:latin typeface="+mn-lt"/>
          <a:ea typeface="+mn-ea"/>
          <a:cs typeface="+mn-cs"/>
        </a:defRPr>
      </a:lvl4pPr>
      <a:lvl5pPr marL="1826722" algn="l" defTabSz="913361" rtl="0" eaLnBrk="1" latinLnBrk="0" hangingPunct="1">
        <a:defRPr sz="1763" kern="1200">
          <a:solidFill>
            <a:schemeClr val="tx1"/>
          </a:solidFill>
          <a:latin typeface="+mn-lt"/>
          <a:ea typeface="+mn-ea"/>
          <a:cs typeface="+mn-cs"/>
        </a:defRPr>
      </a:lvl5pPr>
      <a:lvl6pPr marL="2283404" algn="l" defTabSz="913361" rtl="0" eaLnBrk="1" latinLnBrk="0" hangingPunct="1">
        <a:defRPr sz="1763" kern="1200">
          <a:solidFill>
            <a:schemeClr val="tx1"/>
          </a:solidFill>
          <a:latin typeface="+mn-lt"/>
          <a:ea typeface="+mn-ea"/>
          <a:cs typeface="+mn-cs"/>
        </a:defRPr>
      </a:lvl6pPr>
      <a:lvl7pPr marL="2740084" algn="l" defTabSz="913361" rtl="0" eaLnBrk="1" latinLnBrk="0" hangingPunct="1">
        <a:defRPr sz="1763" kern="1200">
          <a:solidFill>
            <a:schemeClr val="tx1"/>
          </a:solidFill>
          <a:latin typeface="+mn-lt"/>
          <a:ea typeface="+mn-ea"/>
          <a:cs typeface="+mn-cs"/>
        </a:defRPr>
      </a:lvl7pPr>
      <a:lvl8pPr marL="3196764" algn="l" defTabSz="913361" rtl="0" eaLnBrk="1" latinLnBrk="0" hangingPunct="1">
        <a:defRPr sz="1763" kern="1200">
          <a:solidFill>
            <a:schemeClr val="tx1"/>
          </a:solidFill>
          <a:latin typeface="+mn-lt"/>
          <a:ea typeface="+mn-ea"/>
          <a:cs typeface="+mn-cs"/>
        </a:defRPr>
      </a:lvl8pPr>
      <a:lvl9pPr marL="3653446" algn="l" defTabSz="913361"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26.06.2018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705617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25" r:id="rId12"/>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996808280"/>
      </p:ext>
    </p:extLst>
  </p:cSld>
  <p:clrMap bg1="dk1" tx1="lt1" bg2="dk2" tx2="lt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Lst>
  <p:transition>
    <p:fade/>
  </p:transition>
  <p:txStyles>
    <p:titleStyle>
      <a:lvl1pPr algn="l" defTabSz="913205" rtl="0" eaLnBrk="1" latinLnBrk="0" hangingPunct="1">
        <a:lnSpc>
          <a:spcPct val="90000"/>
        </a:lnSpc>
        <a:spcBef>
          <a:spcPct val="0"/>
        </a:spcBef>
        <a:buNone/>
        <a:defRPr lang="en-US" sz="46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718" marR="0" indent="-335718" algn="l" defTabSz="913205" rtl="0" eaLnBrk="1" fontAlgn="auto" latinLnBrk="0" hangingPunct="1">
        <a:lnSpc>
          <a:spcPct val="90000"/>
        </a:lnSpc>
        <a:spcBef>
          <a:spcPct val="20000"/>
        </a:spcBef>
        <a:spcAft>
          <a:spcPts val="0"/>
        </a:spcAft>
        <a:buClrTx/>
        <a:buSzPct val="90000"/>
        <a:buFont typeface="Arial" pitchFamily="34" charset="0"/>
        <a:buChar char="•"/>
        <a:tabLst/>
        <a:defRPr sz="3916" kern="1200" spc="0" baseline="0">
          <a:gradFill>
            <a:gsLst>
              <a:gs pos="1250">
                <a:schemeClr val="tx1"/>
              </a:gs>
              <a:gs pos="100000">
                <a:schemeClr val="tx1"/>
              </a:gs>
            </a:gsLst>
            <a:lin ang="5400000" scaled="0"/>
          </a:gradFill>
          <a:latin typeface="+mj-lt"/>
          <a:ea typeface="+mn-ea"/>
          <a:cs typeface="+mn-cs"/>
        </a:defRPr>
      </a:lvl1pPr>
      <a:lvl2pPr marL="571964" marR="0" indent="-236245" algn="l" defTabSz="913205"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2pPr>
      <a:lvl3pPr marL="783342"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154"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0966"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1315"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918"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521"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124"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205" rtl="0" eaLnBrk="1" latinLnBrk="0" hangingPunct="1">
        <a:defRPr sz="1763" kern="1200">
          <a:solidFill>
            <a:schemeClr val="tx1"/>
          </a:solidFill>
          <a:latin typeface="+mn-lt"/>
          <a:ea typeface="+mn-ea"/>
          <a:cs typeface="+mn-cs"/>
        </a:defRPr>
      </a:lvl1pPr>
      <a:lvl2pPr marL="456602" algn="l" defTabSz="913205" rtl="0" eaLnBrk="1" latinLnBrk="0" hangingPunct="1">
        <a:defRPr sz="1763" kern="1200">
          <a:solidFill>
            <a:schemeClr val="tx1"/>
          </a:solidFill>
          <a:latin typeface="+mn-lt"/>
          <a:ea typeface="+mn-ea"/>
          <a:cs typeface="+mn-cs"/>
        </a:defRPr>
      </a:lvl2pPr>
      <a:lvl3pPr marL="913205" algn="l" defTabSz="913205" rtl="0" eaLnBrk="1" latinLnBrk="0" hangingPunct="1">
        <a:defRPr sz="1763" kern="1200">
          <a:solidFill>
            <a:schemeClr val="tx1"/>
          </a:solidFill>
          <a:latin typeface="+mn-lt"/>
          <a:ea typeface="+mn-ea"/>
          <a:cs typeface="+mn-cs"/>
        </a:defRPr>
      </a:lvl3pPr>
      <a:lvl4pPr marL="1369808" algn="l" defTabSz="913205" rtl="0" eaLnBrk="1" latinLnBrk="0" hangingPunct="1">
        <a:defRPr sz="1763" kern="1200">
          <a:solidFill>
            <a:schemeClr val="tx1"/>
          </a:solidFill>
          <a:latin typeface="+mn-lt"/>
          <a:ea typeface="+mn-ea"/>
          <a:cs typeface="+mn-cs"/>
        </a:defRPr>
      </a:lvl4pPr>
      <a:lvl5pPr marL="1826411" algn="l" defTabSz="913205" rtl="0" eaLnBrk="1" latinLnBrk="0" hangingPunct="1">
        <a:defRPr sz="1763" kern="1200">
          <a:solidFill>
            <a:schemeClr val="tx1"/>
          </a:solidFill>
          <a:latin typeface="+mn-lt"/>
          <a:ea typeface="+mn-ea"/>
          <a:cs typeface="+mn-cs"/>
        </a:defRPr>
      </a:lvl5pPr>
      <a:lvl6pPr marL="2283014" algn="l" defTabSz="913205" rtl="0" eaLnBrk="1" latinLnBrk="0" hangingPunct="1">
        <a:defRPr sz="1763" kern="1200">
          <a:solidFill>
            <a:schemeClr val="tx1"/>
          </a:solidFill>
          <a:latin typeface="+mn-lt"/>
          <a:ea typeface="+mn-ea"/>
          <a:cs typeface="+mn-cs"/>
        </a:defRPr>
      </a:lvl6pPr>
      <a:lvl7pPr marL="2739616" algn="l" defTabSz="913205" rtl="0" eaLnBrk="1" latinLnBrk="0" hangingPunct="1">
        <a:defRPr sz="1763" kern="1200">
          <a:solidFill>
            <a:schemeClr val="tx1"/>
          </a:solidFill>
          <a:latin typeface="+mn-lt"/>
          <a:ea typeface="+mn-ea"/>
          <a:cs typeface="+mn-cs"/>
        </a:defRPr>
      </a:lvl7pPr>
      <a:lvl8pPr marL="3196218" algn="l" defTabSz="913205" rtl="0" eaLnBrk="1" latinLnBrk="0" hangingPunct="1">
        <a:defRPr sz="1763" kern="1200">
          <a:solidFill>
            <a:schemeClr val="tx1"/>
          </a:solidFill>
          <a:latin typeface="+mn-lt"/>
          <a:ea typeface="+mn-ea"/>
          <a:cs typeface="+mn-cs"/>
        </a:defRPr>
      </a:lvl8pPr>
      <a:lvl9pPr marL="3652822" algn="l" defTabSz="91320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D817BCF1-EDE9-46B3-A8B3-659212B54243}" type="datetimeFigureOut">
              <a:rPr lang="en-US" smtClean="0">
                <a:solidFill>
                  <a:srgbClr val="505050">
                    <a:tint val="75000"/>
                  </a:srgbClr>
                </a:solidFill>
              </a:rPr>
              <a:pPr/>
              <a:t>6/26/2018</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CFBCED8A-DE7B-4F20-BCBD-2F1C97F6A900}"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1634230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08" tIns="89631" rIns="143408" bIns="8963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3408" tIns="89631" rIns="143408" bIns="89631"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9138285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281"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6"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51"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7"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02"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78"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72"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4"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1" rtl="0" eaLnBrk="1" latinLnBrk="0" hangingPunct="1">
        <a:defRPr sz="1800" kern="1200">
          <a:solidFill>
            <a:schemeClr val="tx1"/>
          </a:solidFill>
          <a:latin typeface="+mn-lt"/>
          <a:ea typeface="+mn-ea"/>
          <a:cs typeface="+mn-cs"/>
        </a:defRPr>
      </a:lvl1pPr>
      <a:lvl2pPr marL="457140" algn="l" defTabSz="914281" rtl="0" eaLnBrk="1" latinLnBrk="0" hangingPunct="1">
        <a:defRPr sz="1800" kern="1200">
          <a:solidFill>
            <a:schemeClr val="tx1"/>
          </a:solidFill>
          <a:latin typeface="+mn-lt"/>
          <a:ea typeface="+mn-ea"/>
          <a:cs typeface="+mn-cs"/>
        </a:defRPr>
      </a:lvl2pPr>
      <a:lvl3pPr marL="914281" algn="l" defTabSz="914281" rtl="0" eaLnBrk="1" latinLnBrk="0" hangingPunct="1">
        <a:defRPr sz="1800" kern="1200">
          <a:solidFill>
            <a:schemeClr val="tx1"/>
          </a:solidFill>
          <a:latin typeface="+mn-lt"/>
          <a:ea typeface="+mn-ea"/>
          <a:cs typeface="+mn-cs"/>
        </a:defRPr>
      </a:lvl3pPr>
      <a:lvl4pPr marL="1371421" algn="l" defTabSz="914281" rtl="0" eaLnBrk="1" latinLnBrk="0" hangingPunct="1">
        <a:defRPr sz="1800" kern="1200">
          <a:solidFill>
            <a:schemeClr val="tx1"/>
          </a:solidFill>
          <a:latin typeface="+mn-lt"/>
          <a:ea typeface="+mn-ea"/>
          <a:cs typeface="+mn-cs"/>
        </a:defRPr>
      </a:lvl4pPr>
      <a:lvl5pPr marL="1828562" algn="l" defTabSz="914281" rtl="0" eaLnBrk="1" latinLnBrk="0" hangingPunct="1">
        <a:defRPr sz="1800" kern="1200">
          <a:solidFill>
            <a:schemeClr val="tx1"/>
          </a:solidFill>
          <a:latin typeface="+mn-lt"/>
          <a:ea typeface="+mn-ea"/>
          <a:cs typeface="+mn-cs"/>
        </a:defRPr>
      </a:lvl5pPr>
      <a:lvl6pPr marL="2285703" algn="l" defTabSz="914281" rtl="0" eaLnBrk="1" latinLnBrk="0" hangingPunct="1">
        <a:defRPr sz="1800" kern="1200">
          <a:solidFill>
            <a:schemeClr val="tx1"/>
          </a:solidFill>
          <a:latin typeface="+mn-lt"/>
          <a:ea typeface="+mn-ea"/>
          <a:cs typeface="+mn-cs"/>
        </a:defRPr>
      </a:lvl6pPr>
      <a:lvl7pPr marL="2742843" algn="l" defTabSz="914281" rtl="0" eaLnBrk="1" latinLnBrk="0" hangingPunct="1">
        <a:defRPr sz="1800" kern="1200">
          <a:solidFill>
            <a:schemeClr val="tx1"/>
          </a:solidFill>
          <a:latin typeface="+mn-lt"/>
          <a:ea typeface="+mn-ea"/>
          <a:cs typeface="+mn-cs"/>
        </a:defRPr>
      </a:lvl7pPr>
      <a:lvl8pPr marL="3199983" algn="l" defTabSz="914281" rtl="0" eaLnBrk="1" latinLnBrk="0" hangingPunct="1">
        <a:defRPr sz="1800" kern="1200">
          <a:solidFill>
            <a:schemeClr val="tx1"/>
          </a:solidFill>
          <a:latin typeface="+mn-lt"/>
          <a:ea typeface="+mn-ea"/>
          <a:cs typeface="+mn-cs"/>
        </a:defRPr>
      </a:lvl8pPr>
      <a:lvl9pPr marL="3657125" algn="l" defTabSz="9142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94" tIns="89623" rIns="143394" bIns="89623"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3394" tIns="89623" rIns="143394" bIns="8962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69923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 id="2147483753" r:id="rId5"/>
    <p:sldLayoutId id="2147483754" r:id="rId6"/>
    <p:sldLayoutId id="2147483755" r:id="rId7"/>
    <p:sldLayoutId id="2147483756" r:id="rId8"/>
    <p:sldLayoutId id="2147483757" r:id="rId9"/>
  </p:sldLayoutIdLst>
  <p:transition>
    <p:fade/>
  </p:transition>
  <p:txStyles>
    <p:titleStyle>
      <a:lvl1pPr algn="l" defTabSz="91402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7" marR="0" indent="-336017" algn="l" defTabSz="914020"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5" marR="0" indent="-236456" algn="l" defTabSz="91402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40"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51"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63"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5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0" rtl="0" eaLnBrk="1" latinLnBrk="0" hangingPunct="1">
        <a:defRPr sz="1800" kern="1200">
          <a:solidFill>
            <a:schemeClr val="tx1"/>
          </a:solidFill>
          <a:latin typeface="+mn-lt"/>
          <a:ea typeface="+mn-ea"/>
          <a:cs typeface="+mn-cs"/>
        </a:defRPr>
      </a:lvl1pPr>
      <a:lvl2pPr marL="457009"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29" algn="l" defTabSz="914020" rtl="0" eaLnBrk="1" latinLnBrk="0" hangingPunct="1">
        <a:defRPr sz="1800" kern="1200">
          <a:solidFill>
            <a:schemeClr val="tx1"/>
          </a:solidFill>
          <a:latin typeface="+mn-lt"/>
          <a:ea typeface="+mn-ea"/>
          <a:cs typeface="+mn-cs"/>
        </a:defRPr>
      </a:lvl4pPr>
      <a:lvl5pPr marL="1828039" algn="l" defTabSz="914020" rtl="0" eaLnBrk="1" latinLnBrk="0" hangingPunct="1">
        <a:defRPr sz="1800" kern="1200">
          <a:solidFill>
            <a:schemeClr val="tx1"/>
          </a:solidFill>
          <a:latin typeface="+mn-lt"/>
          <a:ea typeface="+mn-ea"/>
          <a:cs typeface="+mn-cs"/>
        </a:defRPr>
      </a:lvl5pPr>
      <a:lvl6pPr marL="2285050"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8" algn="l" defTabSz="914020" rtl="0" eaLnBrk="1" latinLnBrk="0" hangingPunct="1">
        <a:defRPr sz="1800" kern="1200">
          <a:solidFill>
            <a:schemeClr val="tx1"/>
          </a:solidFill>
          <a:latin typeface="+mn-lt"/>
          <a:ea typeface="+mn-ea"/>
          <a:cs typeface="+mn-cs"/>
        </a:defRPr>
      </a:lvl8pPr>
      <a:lvl9pPr marL="3656079" algn="l" defTabSz="91402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472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4150" r:id="rId20"/>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8559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ransition>
    <p:fade/>
  </p:transition>
  <p:txStyles>
    <p:titleStyle>
      <a:lvl1pPr algn="l" defTabSz="914106"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14"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146"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178"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790"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3"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6"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9"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2"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58" algn="l" defTabSz="914106" rtl="0" eaLnBrk="1" latinLnBrk="0" hangingPunct="1">
        <a:defRPr sz="1800" kern="1200">
          <a:solidFill>
            <a:schemeClr val="tx1"/>
          </a:solidFill>
          <a:latin typeface="+mn-lt"/>
          <a:ea typeface="+mn-ea"/>
          <a:cs typeface="+mn-cs"/>
        </a:defRPr>
      </a:lvl4pPr>
      <a:lvl5pPr marL="1828211" algn="l" defTabSz="914106" rtl="0" eaLnBrk="1" latinLnBrk="0" hangingPunct="1">
        <a:defRPr sz="1800" kern="1200">
          <a:solidFill>
            <a:schemeClr val="tx1"/>
          </a:solidFill>
          <a:latin typeface="+mn-lt"/>
          <a:ea typeface="+mn-ea"/>
          <a:cs typeface="+mn-cs"/>
        </a:defRPr>
      </a:lvl5pPr>
      <a:lvl6pPr marL="2285265" algn="l" defTabSz="914106" rtl="0" eaLnBrk="1" latinLnBrk="0" hangingPunct="1">
        <a:defRPr sz="1800" kern="1200">
          <a:solidFill>
            <a:schemeClr val="tx1"/>
          </a:solidFill>
          <a:latin typeface="+mn-lt"/>
          <a:ea typeface="+mn-ea"/>
          <a:cs typeface="+mn-cs"/>
        </a:defRPr>
      </a:lvl6pPr>
      <a:lvl7pPr marL="2742318" algn="l" defTabSz="914106" rtl="0" eaLnBrk="1" latinLnBrk="0" hangingPunct="1">
        <a:defRPr sz="1800" kern="1200">
          <a:solidFill>
            <a:schemeClr val="tx1"/>
          </a:solidFill>
          <a:latin typeface="+mn-lt"/>
          <a:ea typeface="+mn-ea"/>
          <a:cs typeface="+mn-cs"/>
        </a:defRPr>
      </a:lvl7pPr>
      <a:lvl8pPr marL="3199369" algn="l" defTabSz="914106" rtl="0" eaLnBrk="1" latinLnBrk="0" hangingPunct="1">
        <a:defRPr sz="1800" kern="1200">
          <a:solidFill>
            <a:schemeClr val="tx1"/>
          </a:solidFill>
          <a:latin typeface="+mn-lt"/>
          <a:ea typeface="+mn-ea"/>
          <a:cs typeface="+mn-cs"/>
        </a:defRPr>
      </a:lvl8pPr>
      <a:lvl9pPr marL="3656423" algn="l" defTabSz="9141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5707334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6/26/2018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246432797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notesSlide" Target="../notesSlides/notesSlide9.xml"/><Relationship Id="rId4"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00.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0.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00.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60.jpe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25.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5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03.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0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25.xml"/><Relationship Id="rId4" Type="http://schemas.microsoft.com/office/2007/relationships/hdphoto" Target="../media/hdphoto5.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23.xml"/><Relationship Id="rId1" Type="http://schemas.openxmlformats.org/officeDocument/2006/relationships/slideLayout" Target="../slideLayouts/slideLayout30.xml"/><Relationship Id="rId6" Type="http://schemas.openxmlformats.org/officeDocument/2006/relationships/image" Target="../media/image63.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24.xml"/><Relationship Id="rId1" Type="http://schemas.openxmlformats.org/officeDocument/2006/relationships/slideLayout" Target="../slideLayouts/slideLayout30.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125.xml"/></Relationships>
</file>

<file path=ppt/slides/_rels/slide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xml"/><Relationship Id="rId1" Type="http://schemas.openxmlformats.org/officeDocument/2006/relationships/slideLayout" Target="../slideLayouts/slideLayout10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18.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25.xml"/><Relationship Id="rId4" Type="http://schemas.microsoft.com/office/2007/relationships/hdphoto" Target="../media/hdphoto5.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8.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113.xml"/><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11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18.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90.xml"/><Relationship Id="rId1" Type="http://schemas.openxmlformats.org/officeDocument/2006/relationships/tags" Target="../tags/tag5.xml"/><Relationship Id="rId5" Type="http://schemas.openxmlformats.org/officeDocument/2006/relationships/image" Target="../media/image71.emf"/><Relationship Id="rId4" Type="http://schemas.openxmlformats.org/officeDocument/2006/relationships/image" Target="../media/image70.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0.xml"/></Relationships>
</file>

<file path=ppt/slides/_rels/slide39.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2.emf"/><Relationship Id="rId7" Type="http://schemas.openxmlformats.org/officeDocument/2006/relationships/image" Target="../media/image76.emf"/><Relationship Id="rId2" Type="http://schemas.openxmlformats.org/officeDocument/2006/relationships/notesSlide" Target="../notesSlides/notesSlide35.xml"/><Relationship Id="rId1" Type="http://schemas.openxmlformats.org/officeDocument/2006/relationships/slideLayout" Target="../slideLayouts/slideLayout107.xml"/><Relationship Id="rId6" Type="http://schemas.openxmlformats.org/officeDocument/2006/relationships/image" Target="../media/image75.emf"/><Relationship Id="rId5" Type="http://schemas.openxmlformats.org/officeDocument/2006/relationships/image" Target="../media/image74.png"/><Relationship Id="rId4" Type="http://schemas.openxmlformats.org/officeDocument/2006/relationships/image" Target="../media/image73.emf"/><Relationship Id="rId9"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en-us/resources/templates/" TargetMode="External"/><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50.png"/><Relationship Id="rId4" Type="http://schemas.openxmlformats.org/officeDocument/2006/relationships/hyperlink" Target="https://github.com/azure/azure-quickstart-template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3.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5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9.xml"/><Relationship Id="rId1" Type="http://schemas.openxmlformats.org/officeDocument/2006/relationships/slideLayout" Target="../slideLayouts/slideLayout107.xml"/><Relationship Id="rId5" Type="http://schemas.openxmlformats.org/officeDocument/2006/relationships/image" Target="../media/image81.emf"/><Relationship Id="rId4" Type="http://schemas.openxmlformats.org/officeDocument/2006/relationships/image" Target="../media/image80.emf"/></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15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45.xml"/><Relationship Id="rId1" Type="http://schemas.openxmlformats.org/officeDocument/2006/relationships/slideLayout" Target="../slideLayouts/slideLayout142.xml"/><Relationship Id="rId5" Type="http://schemas.openxmlformats.org/officeDocument/2006/relationships/image" Target="../media/image88.emf"/><Relationship Id="rId4" Type="http://schemas.openxmlformats.org/officeDocument/2006/relationships/image" Target="../media/image87.emf"/></Relationships>
</file>

<file path=ppt/slides/_rels/slide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7.emf"/><Relationship Id="rId2" Type="http://schemas.openxmlformats.org/officeDocument/2006/relationships/notesSlide" Target="../notesSlides/notesSlide46.xml"/><Relationship Id="rId1" Type="http://schemas.openxmlformats.org/officeDocument/2006/relationships/slideLayout" Target="../slideLayouts/slideLayout113.xml"/><Relationship Id="rId6" Type="http://schemas.openxmlformats.org/officeDocument/2006/relationships/image" Target="../media/image92.png"/><Relationship Id="rId11" Type="http://schemas.openxmlformats.org/officeDocument/2006/relationships/image" Target="../media/image86.emf"/><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8.xml"/></Relationships>
</file>

<file path=ppt/slides/_rels/slide57.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53.xml"/><Relationship Id="rId1" Type="http://schemas.openxmlformats.org/officeDocument/2006/relationships/slideLayout" Target="../slideLayouts/slideLayout238.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15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254.xml"/></Relationships>
</file>

<file path=ppt/slides/_rels/slide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3.xml"/></Relationships>
</file>

<file path=ppt/slides/_rels/slide6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19.xml"/></Relationships>
</file>

<file path=ppt/slides/_rels/slide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25.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xml"/><Relationship Id="rId1" Type="http://schemas.openxmlformats.org/officeDocument/2006/relationships/slideLayout" Target="../slideLayouts/slideLayout113.xml"/><Relationship Id="rId5" Type="http://schemas.openxmlformats.org/officeDocument/2006/relationships/image" Target="../media/image56.png"/><Relationship Id="rId4" Type="http://schemas.openxmlformats.org/officeDocument/2006/relationships/image" Target="../media/image55.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0164" y="-86937"/>
            <a:ext cx="10515600" cy="1325563"/>
          </a:xfrm>
        </p:spPr>
        <p:txBody>
          <a:bodyPr/>
          <a:lstStyle/>
          <a:p>
            <a:r>
              <a:rPr lang="en-US" dirty="0"/>
              <a:t>Design Compute Infrastructure (20-25%)</a:t>
            </a:r>
          </a:p>
        </p:txBody>
      </p:sp>
      <p:sp>
        <p:nvSpPr>
          <p:cNvPr id="3" name="Content Placeholder 2"/>
          <p:cNvSpPr>
            <a:spLocks noGrp="1"/>
          </p:cNvSpPr>
          <p:nvPr>
            <p:ph idx="1"/>
          </p:nvPr>
        </p:nvSpPr>
        <p:spPr>
          <a:xfrm>
            <a:off x="270164" y="1032306"/>
            <a:ext cx="11710554" cy="5825693"/>
          </a:xfrm>
        </p:spPr>
        <p:txBody>
          <a:bodyPr>
            <a:normAutofit fontScale="47500" lnSpcReduction="20000"/>
          </a:bodyPr>
          <a:lstStyle/>
          <a:p>
            <a:pPr marL="0" indent="0" fontAlgn="base">
              <a:buNone/>
            </a:pPr>
            <a:r>
              <a:rPr lang="en-US" sz="5100" dirty="0"/>
              <a:t>From </a:t>
            </a:r>
            <a:r>
              <a:rPr lang="en-US" sz="5100" dirty="0">
                <a:hlinkClick r:id="rId3"/>
              </a:rPr>
              <a:t>https://www.microsoft.com/en-us/learning/exam-70-535.aspx</a:t>
            </a:r>
            <a:endParaRPr lang="en-US" sz="5100" dirty="0"/>
          </a:p>
          <a:p>
            <a:pPr marL="0" indent="0" fontAlgn="base">
              <a:buNone/>
            </a:pPr>
            <a:endParaRPr lang="en-US" sz="5100" dirty="0"/>
          </a:p>
          <a:p>
            <a:pPr fontAlgn="base"/>
            <a:r>
              <a:rPr lang="en-US" sz="4400" dirty="0"/>
              <a:t>Design solutions using virtual machines </a:t>
            </a:r>
          </a:p>
          <a:p>
            <a:pPr lvl="1" fontAlgn="base"/>
            <a:r>
              <a:rPr lang="en-US" sz="3300"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sz="4400" dirty="0"/>
              <a:t>Design solutions for serverless computing </a:t>
            </a:r>
          </a:p>
          <a:p>
            <a:pPr lvl="1" fontAlgn="base"/>
            <a:r>
              <a:rPr lang="en-US" sz="3300" dirty="0"/>
              <a:t>Use Azure Functions to implement event-driven actions; design for serverless computing using Azure Container Instances; design application solutions by using Azure Logic Apps, Azure Functions, or both; determine when to use API management service</a:t>
            </a:r>
          </a:p>
          <a:p>
            <a:pPr fontAlgn="base"/>
            <a:r>
              <a:rPr lang="en-US" sz="4400" dirty="0"/>
              <a:t>Design microservices-based solutions   </a:t>
            </a:r>
          </a:p>
          <a:p>
            <a:pPr lvl="1" fontAlgn="base"/>
            <a:r>
              <a:rPr lang="en-US" sz="3300"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sz="4400" dirty="0"/>
              <a:t>Design web applications </a:t>
            </a:r>
          </a:p>
          <a:p>
            <a:pPr lvl="1" fontAlgn="base"/>
            <a:r>
              <a:rPr lang="en-US" sz="330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sz="3300" dirty="0" err="1"/>
              <a:t>Redis</a:t>
            </a:r>
            <a:r>
              <a:rPr lang="en-US" sz="3300" dirty="0"/>
              <a:t> cache</a:t>
            </a:r>
          </a:p>
          <a:p>
            <a:pPr fontAlgn="base"/>
            <a:r>
              <a:rPr lang="en-US" sz="4400" dirty="0"/>
              <a:t>Create compute-intensive application </a:t>
            </a:r>
          </a:p>
          <a:p>
            <a:pPr lvl="1" fontAlgn="base"/>
            <a:r>
              <a:rPr lang="en-US" sz="3300" dirty="0"/>
              <a:t>Design high-performance computing (HPC) and other compute-intensive applications using Azure Services; determine when to use Azure Batch; design stateless components to accommodate scale; design lifecycle strategy for Azure Batch</a:t>
            </a:r>
          </a:p>
          <a:p>
            <a:pPr lvl="1" fontAlgn="base"/>
            <a:endParaRPr lang="en-US" sz="2500" dirty="0"/>
          </a:p>
          <a:p>
            <a:pPr marL="0" indent="0" fontAlgn="base">
              <a:buNone/>
            </a:pPr>
            <a:endParaRPr lang="en-US" dirty="0"/>
          </a:p>
        </p:txBody>
      </p:sp>
    </p:spTree>
    <p:extLst>
      <p:ext uri="{BB962C8B-B14F-4D97-AF65-F5344CB8AC3E}">
        <p14:creationId xmlns:p14="http://schemas.microsoft.com/office/powerpoint/2010/main" val="2015788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7868" y="0"/>
            <a:ext cx="8100527" cy="754548"/>
          </a:xfrm>
        </p:spPr>
        <p:txBody>
          <a:bodyPr/>
          <a:lstStyle/>
          <a:p>
            <a:r>
              <a:rPr lang="en-US" dirty="0"/>
              <a:t>VM Sizes</a:t>
            </a:r>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ext uri="{D42A27DB-BD31-4B8C-83A1-F6EECF244321}">
                <p14:modId xmlns:p14="http://schemas.microsoft.com/office/powerpoint/2010/main" val="2518085296"/>
              </p:ext>
            </p:extLst>
          </p:nvPr>
        </p:nvGraphicFramePr>
        <p:xfrm>
          <a:off x="130629" y="680025"/>
          <a:ext cx="11887200" cy="6177976"/>
        </p:xfrm>
        <a:graphic>
          <a:graphicData uri="http://schemas.openxmlformats.org/drawingml/2006/table">
            <a:tbl>
              <a:tblPr/>
              <a:tblGrid>
                <a:gridCol w="3962400">
                  <a:extLst>
                    <a:ext uri="{9D8B030D-6E8A-4147-A177-3AD203B41FA5}">
                      <a16:colId xmlns:a16="http://schemas.microsoft.com/office/drawing/2014/main" val="858233951"/>
                    </a:ext>
                  </a:extLst>
                </a:gridCol>
                <a:gridCol w="3962400">
                  <a:extLst>
                    <a:ext uri="{9D8B030D-6E8A-4147-A177-3AD203B41FA5}">
                      <a16:colId xmlns:a16="http://schemas.microsoft.com/office/drawing/2014/main" val="342652519"/>
                    </a:ext>
                  </a:extLst>
                </a:gridCol>
                <a:gridCol w="3962400">
                  <a:extLst>
                    <a:ext uri="{9D8B030D-6E8A-4147-A177-3AD203B41FA5}">
                      <a16:colId xmlns:a16="http://schemas.microsoft.com/office/drawing/2014/main" val="1063036495"/>
                    </a:ext>
                  </a:extLst>
                </a:gridCol>
              </a:tblGrid>
              <a:tr h="333928">
                <a:tc>
                  <a:txBody>
                    <a:bodyPr/>
                    <a:lstStyle/>
                    <a:p>
                      <a:pPr algn="l" fontAlgn="b"/>
                      <a:r>
                        <a:rPr lang="en-US" sz="1800" b="0" dirty="0">
                          <a:effectLst/>
                          <a:latin typeface="segoe-ui_semibold"/>
                        </a:rPr>
                        <a:t>Type</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Sizes</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Description</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156888">
                <a:tc>
                  <a:txBody>
                    <a:bodyPr/>
                    <a:lstStyle/>
                    <a:p>
                      <a:pPr fontAlgn="t"/>
                      <a:r>
                        <a:rPr lang="en-US" sz="1800" u="none" strike="noStrike" dirty="0">
                          <a:solidFill>
                            <a:srgbClr val="0078D7"/>
                          </a:solidFill>
                          <a:effectLst/>
                          <a:hlinkClick r:id="rId3"/>
                        </a:rPr>
                        <a:t>General purpose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B  Dsv3, Dv3, DSv2, Dv2, DS, D, Av2, A0-7</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Balanced CPU-to-memory ratio. Ideal for testing and development, small to medium databases, and low to medium traffic web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1156888">
                <a:tc>
                  <a:txBody>
                    <a:bodyPr/>
                    <a:lstStyle/>
                    <a:p>
                      <a:pPr fontAlgn="t"/>
                      <a:r>
                        <a:rPr lang="en-US" sz="1800" u="none" strike="noStrike">
                          <a:solidFill>
                            <a:srgbClr val="0078D7"/>
                          </a:solidFill>
                          <a:effectLst/>
                          <a:hlinkClick r:id="rId4"/>
                        </a:rPr>
                        <a:t>Compute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Fs, F</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CPU-to-memory ratio. Good for medium traffic web servers, network appliances, batch processes, and application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82568">
                <a:tc>
                  <a:txBody>
                    <a:bodyPr/>
                    <a:lstStyle/>
                    <a:p>
                      <a:pPr fontAlgn="t"/>
                      <a:r>
                        <a:rPr lang="en-US" sz="1800" u="none" strike="noStrike" dirty="0">
                          <a:solidFill>
                            <a:srgbClr val="0078D7"/>
                          </a:solidFill>
                          <a:effectLst/>
                          <a:hlinkClick r:id="rId5"/>
                        </a:rPr>
                        <a:t>Memory optimized</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Esv3, Ev3, M, GS, G, DSv2, DS, Dv2, D</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memory-to-CPU ratio. Great for relational database servers, medium to large caches, and in-memory analytics.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08248">
                <a:tc>
                  <a:txBody>
                    <a:bodyPr/>
                    <a:lstStyle/>
                    <a:p>
                      <a:pPr fontAlgn="t"/>
                      <a:r>
                        <a:rPr lang="en-US" sz="1800" u="none" strike="noStrike">
                          <a:solidFill>
                            <a:srgbClr val="0078D7"/>
                          </a:solidFill>
                          <a:effectLst/>
                          <a:hlinkClick r:id="rId6"/>
                        </a:rPr>
                        <a:t>Storage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Ls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disk throughput and IO. Ideal for Big Data, SQL, and NoSQL databases.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1156888">
                <a:tc>
                  <a:txBody>
                    <a:bodyPr/>
                    <a:lstStyle/>
                    <a:p>
                      <a:pPr fontAlgn="t"/>
                      <a:r>
                        <a:rPr lang="en-US" sz="1800" u="none" strike="noStrike">
                          <a:solidFill>
                            <a:srgbClr val="0078D7"/>
                          </a:solidFill>
                          <a:effectLst/>
                          <a:hlinkClick r:id="rId7"/>
                        </a:rPr>
                        <a:t>GPU</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NV, NC</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Specialized virtual machines targeted for heavy graphic rendering and video editing. Available with single or multiple GPUs.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882568">
                <a:tc>
                  <a:txBody>
                    <a:bodyPr/>
                    <a:lstStyle/>
                    <a:p>
                      <a:pPr fontAlgn="t"/>
                      <a:r>
                        <a:rPr lang="en-US" sz="1800" u="none" strike="noStrike" dirty="0">
                          <a:solidFill>
                            <a:srgbClr val="0078D7"/>
                          </a:solidFill>
                          <a:effectLst/>
                          <a:hlinkClick r:id="rId8"/>
                        </a:rPr>
                        <a:t>High performance compute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H, A8-11</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Our fastest and most powerful CPU virtual machines with optional high-throughput network interfaces (RDMA).</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a:xfrm>
            <a:off x="838200" y="365126"/>
            <a:ext cx="10515600" cy="1325563"/>
          </a:xfrm>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idx="1"/>
          </p:nvPr>
        </p:nvSpPr>
        <p:spPr>
          <a:xfrm>
            <a:off x="838201" y="1825625"/>
            <a:ext cx="6012873" cy="4351338"/>
          </a:xfrm>
        </p:spPr>
        <p:txBody>
          <a:bodyPr>
            <a:normAutofit/>
          </a:bodyPr>
          <a:lstStyle/>
          <a:p>
            <a:r>
              <a:rPr lang="en-US" dirty="0"/>
              <a:t>Provide a way of comparing compute (CPU) performance across Azure SKUs</a:t>
            </a:r>
          </a:p>
          <a:p>
            <a:endParaRPr lang="en-US" dirty="0"/>
          </a:p>
          <a:p>
            <a:r>
              <a:rPr lang="en-US" dirty="0"/>
              <a:t>Not all Azure Cores are created equal!</a:t>
            </a:r>
          </a:p>
          <a:p>
            <a:pPr lvl="1"/>
            <a:r>
              <a:rPr lang="en-US" sz="2800" dirty="0"/>
              <a:t>A1 Core !=  F1 Core</a:t>
            </a:r>
          </a:p>
          <a:p>
            <a:pPr lvl="1"/>
            <a:endParaRPr lang="en-US" sz="2800" dirty="0"/>
          </a:p>
          <a:p>
            <a:r>
              <a:rPr lang="en-US" dirty="0"/>
              <a:t>Compare compute (CPU) performance across SKUs.</a:t>
            </a:r>
          </a:p>
          <a:p>
            <a:endParaRPr lang="en-US"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8161863" y="0"/>
          <a:ext cx="3860802" cy="6847692"/>
        </p:xfrm>
        <a:graphic>
          <a:graphicData uri="http://schemas.openxmlformats.org/drawingml/2006/table">
            <a:tbl>
              <a:tblPr/>
              <a:tblGrid>
                <a:gridCol w="1930401">
                  <a:extLst>
                    <a:ext uri="{9D8B030D-6E8A-4147-A177-3AD203B41FA5}">
                      <a16:colId xmlns:a16="http://schemas.microsoft.com/office/drawing/2014/main" val="3760414888"/>
                    </a:ext>
                  </a:extLst>
                </a:gridCol>
                <a:gridCol w="1930401">
                  <a:extLst>
                    <a:ext uri="{9D8B030D-6E8A-4147-A177-3AD203B41FA5}">
                      <a16:colId xmlns:a16="http://schemas.microsoft.com/office/drawing/2014/main" val="3047188101"/>
                    </a:ext>
                  </a:extLst>
                </a:gridCol>
              </a:tblGrid>
              <a:tr h="333744">
                <a:tc>
                  <a:txBody>
                    <a:bodyPr/>
                    <a:lstStyle/>
                    <a:p>
                      <a:pPr algn="l" fontAlgn="b"/>
                      <a:r>
                        <a:rPr lang="en-US" sz="1400" b="0">
                          <a:effectLst/>
                          <a:latin typeface="segoe-ui_semibold"/>
                        </a:rPr>
                        <a:t>SKU Family</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ACU \ vCPU</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310188">
                <a:tc>
                  <a:txBody>
                    <a:bodyPr/>
                    <a:lstStyle/>
                    <a:p>
                      <a:pPr fontAlgn="t"/>
                      <a:r>
                        <a:rPr lang="en-US" sz="1200" u="none" strike="noStrike">
                          <a:solidFill>
                            <a:srgbClr val="0078D7"/>
                          </a:solidFill>
                          <a:effectLst/>
                          <a:hlinkClick r:id="rId3"/>
                        </a:rPr>
                        <a:t>A0</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310188">
                <a:tc>
                  <a:txBody>
                    <a:bodyPr/>
                    <a:lstStyle/>
                    <a:p>
                      <a:pPr fontAlgn="t"/>
                      <a:r>
                        <a:rPr lang="en-US" sz="1200" u="none" strike="noStrike">
                          <a:solidFill>
                            <a:srgbClr val="0078D7"/>
                          </a:solidFill>
                          <a:effectLst/>
                          <a:hlinkClick r:id="rId3"/>
                        </a:rPr>
                        <a:t>A1-A4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310188">
                <a:tc>
                  <a:txBody>
                    <a:bodyPr/>
                    <a:lstStyle/>
                    <a:p>
                      <a:pPr fontAlgn="t"/>
                      <a:r>
                        <a:rPr lang="en-US" sz="1200" u="none" strike="noStrike">
                          <a:solidFill>
                            <a:srgbClr val="0078D7"/>
                          </a:solidFill>
                          <a:effectLst/>
                          <a:hlinkClick r:id="rId3"/>
                        </a:rPr>
                        <a:t>A5-A7</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310188">
                <a:tc>
                  <a:txBody>
                    <a:bodyPr/>
                    <a:lstStyle/>
                    <a:p>
                      <a:pPr fontAlgn="t"/>
                      <a:r>
                        <a:rPr lang="en-US" sz="1200" u="none" strike="noStrike">
                          <a:solidFill>
                            <a:srgbClr val="0078D7"/>
                          </a:solidFill>
                          <a:effectLst/>
                          <a:hlinkClick r:id="rId3"/>
                        </a:rPr>
                        <a:t>A1_v2-A8_v2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310188">
                <a:tc>
                  <a:txBody>
                    <a:bodyPr/>
                    <a:lstStyle/>
                    <a:p>
                      <a:pPr fontAlgn="t"/>
                      <a:r>
                        <a:rPr lang="en-US" sz="1200" u="none" strike="noStrike">
                          <a:solidFill>
                            <a:srgbClr val="0078D7"/>
                          </a:solidFill>
                          <a:effectLst/>
                          <a:hlinkClick r:id="rId3"/>
                        </a:rPr>
                        <a:t>A2m_v2-A8m_v2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310188">
                <a:tc>
                  <a:txBody>
                    <a:bodyPr/>
                    <a:lstStyle/>
                    <a:p>
                      <a:pPr fontAlgn="t"/>
                      <a:r>
                        <a:rPr lang="en-US" sz="1200" u="none" strike="noStrike">
                          <a:solidFill>
                            <a:srgbClr val="0078D7"/>
                          </a:solidFill>
                          <a:effectLst/>
                          <a:hlinkClick r:id="rId4"/>
                        </a:rPr>
                        <a:t>A8-A11</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225*</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310188">
                <a:tc>
                  <a:txBody>
                    <a:bodyPr/>
                    <a:lstStyle/>
                    <a:p>
                      <a:pPr fontAlgn="t"/>
                      <a:r>
                        <a:rPr lang="en-US" sz="1200" u="none" strike="noStrike">
                          <a:solidFill>
                            <a:srgbClr val="0078D7"/>
                          </a:solidFill>
                          <a:effectLst/>
                          <a:hlinkClick r:id="rId3"/>
                        </a:rPr>
                        <a:t>D1-D14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310188">
                <a:tc>
                  <a:txBody>
                    <a:bodyPr/>
                    <a:lstStyle/>
                    <a:p>
                      <a:pPr fontAlgn="t"/>
                      <a:r>
                        <a:rPr lang="en-US" sz="1200" u="none" strike="noStrike">
                          <a:solidFill>
                            <a:srgbClr val="0078D7"/>
                          </a:solidFill>
                          <a:effectLst/>
                          <a:hlinkClick r:id="rId3"/>
                        </a:rPr>
                        <a:t>D1_v2-D15_v2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210 - 250*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310188">
                <a:tc>
                  <a:txBody>
                    <a:bodyPr/>
                    <a:lstStyle/>
                    <a:p>
                      <a:pPr fontAlgn="t"/>
                      <a:r>
                        <a:rPr lang="en-US" sz="1200" u="none" strike="noStrike">
                          <a:solidFill>
                            <a:srgbClr val="0078D7"/>
                          </a:solidFill>
                          <a:effectLst/>
                          <a:hlinkClick r:id="rId5"/>
                        </a:rPr>
                        <a:t>DS1-DS14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310188">
                <a:tc>
                  <a:txBody>
                    <a:bodyPr/>
                    <a:lstStyle/>
                    <a:p>
                      <a:pPr fontAlgn="t"/>
                      <a:r>
                        <a:rPr lang="en-US" sz="1200" u="none" strike="noStrike">
                          <a:solidFill>
                            <a:srgbClr val="0078D7"/>
                          </a:solidFill>
                          <a:effectLst/>
                          <a:hlinkClick r:id="rId5"/>
                        </a:rPr>
                        <a:t>DS1_v2-DS15_v2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310188">
                <a:tc>
                  <a:txBody>
                    <a:bodyPr/>
                    <a:lstStyle/>
                    <a:p>
                      <a:pPr fontAlgn="t"/>
                      <a:r>
                        <a:rPr lang="en-US" sz="1200" u="none" strike="noStrike">
                          <a:solidFill>
                            <a:srgbClr val="0078D7"/>
                          </a:solidFill>
                          <a:effectLst/>
                          <a:hlinkClick r:id="rId6"/>
                        </a:rPr>
                        <a:t>D_v3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310188">
                <a:tc>
                  <a:txBody>
                    <a:bodyPr/>
                    <a:lstStyle/>
                    <a:p>
                      <a:pPr fontAlgn="t"/>
                      <a:r>
                        <a:rPr lang="en-US" sz="1200" u="none" strike="noStrike">
                          <a:solidFill>
                            <a:srgbClr val="0078D7"/>
                          </a:solidFill>
                          <a:effectLst/>
                          <a:hlinkClick r:id="rId6"/>
                        </a:rPr>
                        <a:t>Ds_v3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310188">
                <a:tc>
                  <a:txBody>
                    <a:bodyPr/>
                    <a:lstStyle/>
                    <a:p>
                      <a:pPr fontAlgn="t"/>
                      <a:r>
                        <a:rPr lang="en-US" sz="1200" u="none" strike="noStrike">
                          <a:solidFill>
                            <a:srgbClr val="0078D7"/>
                          </a:solidFill>
                          <a:effectLst/>
                          <a:hlinkClick r:id="rId5"/>
                        </a:rPr>
                        <a:t>E_v3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310188">
                <a:tc>
                  <a:txBody>
                    <a:bodyPr/>
                    <a:lstStyle/>
                    <a:p>
                      <a:pPr fontAlgn="t"/>
                      <a:r>
                        <a:rPr lang="en-US" sz="1200" u="none" strike="noStrike">
                          <a:solidFill>
                            <a:srgbClr val="0078D7"/>
                          </a:solidFill>
                          <a:effectLst/>
                          <a:hlinkClick r:id="rId5"/>
                        </a:rPr>
                        <a:t>Es_v3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310188">
                <a:tc>
                  <a:txBody>
                    <a:bodyPr/>
                    <a:lstStyle/>
                    <a:p>
                      <a:pPr fontAlgn="t"/>
                      <a:r>
                        <a:rPr lang="en-US" sz="1200" u="none" strike="noStrike">
                          <a:solidFill>
                            <a:srgbClr val="0078D7"/>
                          </a:solidFill>
                          <a:effectLst/>
                          <a:hlinkClick r:id="rId7"/>
                        </a:rPr>
                        <a:t>F1-F16</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310188">
                <a:tc>
                  <a:txBody>
                    <a:bodyPr/>
                    <a:lstStyle/>
                    <a:p>
                      <a:pPr fontAlgn="t"/>
                      <a:r>
                        <a:rPr lang="en-US" sz="1200" u="none" strike="noStrike" dirty="0">
                          <a:solidFill>
                            <a:srgbClr val="0078D7"/>
                          </a:solidFill>
                          <a:effectLst/>
                          <a:hlinkClick r:id="rId7"/>
                        </a:rPr>
                        <a:t>F1s-F16s</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310188">
                <a:tc>
                  <a:txBody>
                    <a:bodyPr/>
                    <a:lstStyle/>
                    <a:p>
                      <a:pPr fontAlgn="t"/>
                      <a:r>
                        <a:rPr lang="en-US" sz="1200" u="none" strike="noStrike">
                          <a:solidFill>
                            <a:srgbClr val="0078D7"/>
                          </a:solidFill>
                          <a:effectLst/>
                          <a:hlinkClick r:id="rId5"/>
                        </a:rPr>
                        <a:t>G1-G5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310188">
                <a:tc>
                  <a:txBody>
                    <a:bodyPr/>
                    <a:lstStyle/>
                    <a:p>
                      <a:pPr fontAlgn="t"/>
                      <a:r>
                        <a:rPr lang="en-US" sz="1200" u="none" strike="noStrike">
                          <a:solidFill>
                            <a:srgbClr val="0078D7"/>
                          </a:solidFill>
                          <a:effectLst/>
                          <a:hlinkClick r:id="rId5"/>
                        </a:rPr>
                        <a:t>GS1-GS5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310188">
                <a:tc>
                  <a:txBody>
                    <a:bodyPr/>
                    <a:lstStyle/>
                    <a:p>
                      <a:pPr fontAlgn="t"/>
                      <a:r>
                        <a:rPr lang="en-US" sz="1200" u="none" strike="noStrike">
                          <a:solidFill>
                            <a:srgbClr val="0078D7"/>
                          </a:solidFill>
                          <a:effectLst/>
                          <a:hlinkClick r:id="rId4"/>
                        </a:rPr>
                        <a:t>H</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290 - 300*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310188">
                <a:tc>
                  <a:txBody>
                    <a:bodyPr/>
                    <a:lstStyle/>
                    <a:p>
                      <a:pPr fontAlgn="t"/>
                      <a:r>
                        <a:rPr lang="en-US" sz="1200" u="none" strike="noStrike">
                          <a:solidFill>
                            <a:srgbClr val="0078D7"/>
                          </a:solidFill>
                          <a:effectLst/>
                          <a:hlinkClick r:id="rId8"/>
                        </a:rPr>
                        <a:t>L4s-L32s</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310188">
                <a:tc>
                  <a:txBody>
                    <a:bodyPr/>
                    <a:lstStyle/>
                    <a:p>
                      <a:pPr fontAlgn="t"/>
                      <a:r>
                        <a:rPr lang="en-US" sz="1200" u="none" strike="noStrike" dirty="0">
                          <a:solidFill>
                            <a:srgbClr val="0078D7"/>
                          </a:solidFill>
                          <a:effectLst/>
                          <a:hlinkClick r:id="rId5"/>
                        </a:rPr>
                        <a:t>M</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160-180**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5951" y="0"/>
            <a:ext cx="10515600" cy="1325563"/>
          </a:xfrm>
        </p:spPr>
        <p:txBody>
          <a:bodyPr/>
          <a:lstStyle/>
          <a:p>
            <a:r>
              <a:rPr lang="en-US" dirty="0"/>
              <a:t>VM Disks</a:t>
            </a:r>
          </a:p>
        </p:txBody>
      </p:sp>
      <p:sp>
        <p:nvSpPr>
          <p:cNvPr id="3" name="Content Placeholder 2"/>
          <p:cNvSpPr>
            <a:spLocks noGrp="1"/>
          </p:cNvSpPr>
          <p:nvPr>
            <p:ph idx="1"/>
          </p:nvPr>
        </p:nvSpPr>
        <p:spPr>
          <a:xfrm>
            <a:off x="838199" y="1277006"/>
            <a:ext cx="10767849" cy="5221329"/>
          </a:xfrm>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lvl="1"/>
            <a:r>
              <a:rPr lang="en-US" dirty="0"/>
              <a:t>Current Max Data Disk Size: 4,095 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pic>
        <p:nvPicPr>
          <p:cNvPr id="4" name="Picture 4">
            <a:extLst>
              <a:ext uri="{FF2B5EF4-FFF2-40B4-BE49-F238E27FC236}">
                <a16:creationId xmlns:a16="http://schemas.microsoft.com/office/drawing/2014/main" id="{9DE0CCB7-8476-46DE-AFFB-5D5118DF98FF}"/>
              </a:ext>
            </a:extLst>
          </p:cNvPr>
          <p:cNvPicPr>
            <a:picLocks noChangeAspect="1" noChangeArrowheads="1"/>
          </p:cNvPicPr>
          <p:nvPr>
            <p:custDataLst>
              <p:tags r:id="rId1"/>
            </p:custDataLst>
          </p:nvPr>
        </p:nvPicPr>
        <p:blipFill rotWithShape="1">
          <a:blip r:embed="rId6">
            <a:extLst>
              <a:ext uri="{28A0092B-C50C-407E-A947-70E740481C1C}">
                <a14:useLocalDpi xmlns:a14="http://schemas.microsoft.com/office/drawing/2010/main" val="0"/>
              </a:ext>
            </a:extLst>
          </a:blip>
          <a:srcRect l="16309" t="25314" r="55450" b="41799"/>
          <a:stretch/>
        </p:blipFill>
        <p:spPr bwMode="auto">
          <a:xfrm>
            <a:off x="7269480" y="1325563"/>
            <a:ext cx="3291054" cy="1407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785DF986-BA89-4639-A74D-013F1ED95533}"/>
              </a:ext>
            </a:extLst>
          </p:cNvPr>
          <p:cNvPicPr>
            <a:picLocks noChangeAspect="1" noChangeArrowheads="1"/>
          </p:cNvPicPr>
          <p:nvPr>
            <p:custDataLst>
              <p:tags r:id="rId2"/>
            </p:custDataLst>
          </p:nvPr>
        </p:nvPicPr>
        <p:blipFill rotWithShape="1">
          <a:blip r:embed="rId6">
            <a:extLst>
              <a:ext uri="{28A0092B-C50C-407E-A947-70E740481C1C}">
                <a14:useLocalDpi xmlns:a14="http://schemas.microsoft.com/office/drawing/2010/main" val="0"/>
              </a:ext>
            </a:extLst>
          </a:blip>
          <a:srcRect l="42153" t="25805" r="29606" b="41308"/>
          <a:stretch/>
        </p:blipFill>
        <p:spPr bwMode="auto">
          <a:xfrm>
            <a:off x="7255027" y="2953382"/>
            <a:ext cx="3291054" cy="1407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a:extLst>
              <a:ext uri="{FF2B5EF4-FFF2-40B4-BE49-F238E27FC236}">
                <a16:creationId xmlns:a16="http://schemas.microsoft.com/office/drawing/2014/main" id="{A7503640-989A-4D63-B9F2-9245148DAD42}"/>
              </a:ext>
            </a:extLst>
          </p:cNvPr>
          <p:cNvPicPr>
            <a:picLocks noChangeAspect="1" noChangeArrowheads="1"/>
          </p:cNvPicPr>
          <p:nvPr>
            <p:custDataLst>
              <p:tags r:id="rId3"/>
            </p:custDataLst>
          </p:nvPr>
        </p:nvPicPr>
        <p:blipFill rotWithShape="1">
          <a:blip r:embed="rId6">
            <a:extLst>
              <a:ext uri="{28A0092B-C50C-407E-A947-70E740481C1C}">
                <a14:useLocalDpi xmlns:a14="http://schemas.microsoft.com/office/drawing/2010/main" val="0"/>
              </a:ext>
            </a:extLst>
          </a:blip>
          <a:srcRect l="68611" t="24980" r="3148" b="42133"/>
          <a:stretch/>
        </p:blipFill>
        <p:spPr bwMode="auto">
          <a:xfrm>
            <a:off x="7269480" y="4750137"/>
            <a:ext cx="3291054" cy="1407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2" presetClass="entr" presetSubtype="4"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par>
                                <p:cTn id="53" presetID="2" presetClass="entr" presetSubtype="4"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1"/>
            <p:extLst/>
          </p:nvPr>
        </p:nvGraphicFramePr>
        <p:xfrm>
          <a:off x="236482" y="0"/>
          <a:ext cx="11682249" cy="6856002"/>
        </p:xfrm>
        <a:graphic>
          <a:graphicData uri="http://schemas.openxmlformats.org/drawingml/2006/table">
            <a:tbl>
              <a:tblPr/>
              <a:tblGrid>
                <a:gridCol w="3894083">
                  <a:extLst>
                    <a:ext uri="{9D8B030D-6E8A-4147-A177-3AD203B41FA5}">
                      <a16:colId xmlns:a16="http://schemas.microsoft.com/office/drawing/2014/main" val="2338558242"/>
                    </a:ext>
                  </a:extLst>
                </a:gridCol>
                <a:gridCol w="3894083">
                  <a:extLst>
                    <a:ext uri="{9D8B030D-6E8A-4147-A177-3AD203B41FA5}">
                      <a16:colId xmlns:a16="http://schemas.microsoft.com/office/drawing/2014/main" val="4087647339"/>
                    </a:ext>
                  </a:extLst>
                </a:gridCol>
                <a:gridCol w="3894083">
                  <a:extLst>
                    <a:ext uri="{9D8B030D-6E8A-4147-A177-3AD203B41FA5}">
                      <a16:colId xmlns:a16="http://schemas.microsoft.com/office/drawing/2014/main" val="4162674754"/>
                    </a:ext>
                  </a:extLst>
                </a:gridCol>
              </a:tblGrid>
              <a:tr h="927058">
                <a:tc>
                  <a:txBody>
                    <a:bodyPr/>
                    <a:lstStyle/>
                    <a:p>
                      <a:pPr algn="l" fontAlgn="b"/>
                      <a:endParaRPr lang="en-US" sz="1800" b="1" dirty="0">
                        <a:effectLst/>
                        <a:latin typeface="segoe-ui_semibold"/>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dirty="0">
                          <a:effectLst/>
                          <a:latin typeface="segoe-ui_semibold"/>
                        </a:rPr>
                        <a:t>Azure Premium Disk</a:t>
                      </a:r>
                    </a:p>
                    <a:p>
                      <a:pPr marL="0" algn="l" defTabSz="914400" rtl="0" eaLnBrk="1" fontAlgn="b" latinLnBrk="0" hangingPunct="1"/>
                      <a:endParaRPr lang="en-US" sz="1800" b="1" kern="1200" dirty="0">
                        <a:solidFill>
                          <a:schemeClr val="tx1"/>
                        </a:solidFill>
                        <a:effectLst/>
                        <a:latin typeface="segoe-ui_semibold"/>
                        <a:ea typeface="+mn-ea"/>
                        <a:cs typeface="+mn-cs"/>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segoe-ui_semibold"/>
                          <a:ea typeface="+mn-ea"/>
                          <a:cs typeface="+mn-cs"/>
                        </a:rPr>
                        <a:t>Azure Standard Disk</a:t>
                      </a:r>
                    </a:p>
                  </a:txBody>
                  <a:tcPr marL="41640" marR="41640" marT="20820" marB="20820">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408898">
                <a:tc>
                  <a:txBody>
                    <a:bodyPr/>
                    <a:lstStyle/>
                    <a:p>
                      <a:pPr fontAlgn="t"/>
                      <a:r>
                        <a:rPr lang="en-US" sz="2000" b="1" dirty="0">
                          <a:effectLst/>
                        </a:rPr>
                        <a:t>Disk Type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Solid State Drives (SSD)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Hard Disk Drives (HDD)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1101030">
                <a:tc>
                  <a:txBody>
                    <a:bodyPr/>
                    <a:lstStyle/>
                    <a:p>
                      <a:pPr fontAlgn="t"/>
                      <a:r>
                        <a:rPr lang="en-US" sz="2000" b="1" dirty="0">
                          <a:effectLst/>
                        </a:rPr>
                        <a:t>Overview</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SSD-based high-performance, low-latency disk support for VMs running IO-intensive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HDD-based cost effective disk support for Dev/Test VM scenarios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652738">
                <a:tc>
                  <a:txBody>
                    <a:bodyPr/>
                    <a:lstStyle/>
                    <a:p>
                      <a:pPr fontAlgn="t"/>
                      <a:r>
                        <a:rPr lang="en-US" sz="2000" b="1" dirty="0">
                          <a:effectLst/>
                        </a:rPr>
                        <a:t>Scenario</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Production and performance sensitive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Dev/Test, non-critical,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Infrequent access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948482">
                <a:tc>
                  <a:txBody>
                    <a:bodyPr/>
                    <a:lstStyle/>
                    <a:p>
                      <a:pPr fontAlgn="t"/>
                      <a:r>
                        <a:rPr lang="en-US" sz="2000" b="1" dirty="0">
                          <a:effectLst/>
                        </a:rPr>
                        <a:t>Disk Size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P4: 32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P6: 64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P10: 128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P20: 512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P30: 1024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Unmanaged Disks: 1 GB – 4 TB (4095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Managed Disks:</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 32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S6: 64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S10: 128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S20: 512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S30: 1024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408898">
                <a:tc>
                  <a:txBody>
                    <a:bodyPr/>
                    <a:lstStyle/>
                    <a:p>
                      <a:pPr fontAlgn="t"/>
                      <a:r>
                        <a:rPr lang="en-US" sz="2000" b="1" dirty="0">
                          <a:effectLst/>
                        </a:rPr>
                        <a:t>Max Throughput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250 MB/s </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800">
                          <a:effectLst/>
                        </a:rPr>
                        <a:t>60 MB/s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408898">
                <a:tc>
                  <a:txBody>
                    <a:bodyPr/>
                    <a:lstStyle/>
                    <a:p>
                      <a:pPr fontAlgn="t"/>
                      <a:r>
                        <a:rPr lang="en-US" sz="2000" b="1" dirty="0">
                          <a:effectLst/>
                        </a:rPr>
                        <a:t>Max IOPS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7500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800" dirty="0">
                          <a:effectLst/>
                        </a:rPr>
                        <a:t>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idx="1"/>
          </p:nvPr>
        </p:nvSpPr>
        <p:spPr/>
        <p:txBody>
          <a:bodyPr>
            <a:normAutofit fontScale="85000" lnSpcReduction="10000"/>
          </a:bodyPr>
          <a:lstStyle/>
          <a:p>
            <a:r>
              <a:rPr lang="en-US" b="1" dirty="0">
                <a:solidFill>
                  <a:schemeClr val="tx1">
                    <a:lumMod val="95000"/>
                    <a:lumOff val="5000"/>
                  </a:schemeClr>
                </a:solidFill>
              </a:rPr>
              <a:t>Premium Storage for Production Workloads (Storage SLAs)</a:t>
            </a:r>
          </a:p>
          <a:p>
            <a:r>
              <a:rPr lang="en-US" b="1" dirty="0">
                <a:solidFill>
                  <a:schemeClr val="tx1">
                    <a:lumMod val="95000"/>
                    <a:lumOff val="5000"/>
                  </a:schemeClr>
                </a:solidFill>
              </a:rPr>
              <a:t>Choose a VM Size that works with premium storage for production</a:t>
            </a:r>
          </a:p>
          <a:p>
            <a:r>
              <a:rPr lang="en-US" b="1" dirty="0">
                <a:solidFill>
                  <a:schemeClr val="tx1">
                    <a:lumMod val="95000"/>
                    <a:lumOff val="5000"/>
                  </a:schemeClr>
                </a:solidFill>
              </a:rPr>
              <a:t>Use Managed Disks over Unmanaged Disks</a:t>
            </a:r>
          </a:p>
          <a:p>
            <a:r>
              <a:rPr lang="en-US" dirty="0">
                <a:solidFill>
                  <a:schemeClr val="tx1">
                    <a:lumMod val="95000"/>
                    <a:lumOff val="5000"/>
                  </a:schemeClr>
                </a:solidFill>
              </a:rPr>
              <a:t>Scaling Up/Down is just resizing the VM</a:t>
            </a:r>
          </a:p>
          <a:p>
            <a:r>
              <a:rPr lang="en-US" b="1" dirty="0">
                <a:solidFill>
                  <a:schemeClr val="tx1">
                    <a:lumMod val="95000"/>
                    <a:lumOff val="5000"/>
                  </a:schemeClr>
                </a:solidFill>
              </a:rPr>
              <a:t>Scaling In/Out – the VMs should be in an availability set</a:t>
            </a:r>
          </a:p>
          <a:p>
            <a:r>
              <a:rPr lang="en-US" dirty="0">
                <a:solidFill>
                  <a:schemeClr val="tx1">
                    <a:lumMod val="95000"/>
                    <a:lumOff val="5000"/>
                  </a:schemeClr>
                </a:solidFill>
              </a:rPr>
              <a:t>Use VM reboot logs to determine if VM was rebooted by planned maintenance</a:t>
            </a:r>
          </a:p>
          <a:p>
            <a:r>
              <a:rPr lang="en-US" dirty="0">
                <a:solidFill>
                  <a:schemeClr val="tx1">
                    <a:lumMod val="95000"/>
                    <a:lumOff val="5000"/>
                  </a:schemeClr>
                </a:solidFill>
              </a:rPr>
              <a:t>Use snapshots to prevent accidental data loss</a:t>
            </a:r>
          </a:p>
          <a:p>
            <a:r>
              <a:rPr lang="en-US" dirty="0">
                <a:solidFill>
                  <a:schemeClr val="tx1">
                    <a:lumMod val="95000"/>
                    <a:lumOff val="5000"/>
                  </a:schemeClr>
                </a:solidFill>
              </a:rPr>
              <a:t>Enable VM diagnostics for production (includes boot diagnostics)</a:t>
            </a:r>
          </a:p>
          <a:p>
            <a:r>
              <a:rPr lang="en-US" b="1" dirty="0">
                <a:solidFill>
                  <a:schemeClr val="tx1">
                    <a:lumMod val="95000"/>
                    <a:lumOff val="5000"/>
                  </a:schemeClr>
                </a:solidFill>
              </a:rPr>
              <a:t>Stopped</a:t>
            </a:r>
            <a:r>
              <a:rPr lang="en-US" dirty="0">
                <a:solidFill>
                  <a:schemeClr val="tx1">
                    <a:lumMod val="95000"/>
                    <a:lumOff val="5000"/>
                  </a:schemeClr>
                </a:solidFill>
              </a:rPr>
              <a:t> VMs are still charged for use. VMs need to be </a:t>
            </a:r>
            <a:r>
              <a:rPr lang="en-US" b="1" dirty="0">
                <a:solidFill>
                  <a:schemeClr val="tx1">
                    <a:lumMod val="95000"/>
                    <a:lumOff val="5000"/>
                  </a:schemeClr>
                </a:solidFill>
              </a:rPr>
              <a:t>deallocated</a:t>
            </a:r>
            <a:r>
              <a:rPr lang="en-US" dirty="0">
                <a:solidFill>
                  <a:schemeClr val="tx1">
                    <a:lumMod val="95000"/>
                    <a:lumOff val="5000"/>
                  </a:schemeClr>
                </a:solidFill>
              </a:rPr>
              <a:t> to stop charges. </a:t>
            </a:r>
            <a:r>
              <a:rPr lang="en-US" b="1" dirty="0">
                <a:solidFill>
                  <a:schemeClr val="tx1">
                    <a:lumMod val="95000"/>
                    <a:lumOff val="5000"/>
                  </a:schemeClr>
                </a:solidFill>
              </a:rPr>
              <a:t>Stopping through OS does not deallocate! Stop with portal or CLI.</a:t>
            </a:r>
          </a:p>
          <a:p>
            <a:endParaRPr lang="en-US" dirty="0"/>
          </a:p>
          <a:p>
            <a:endParaRPr lang="en-US" dirty="0"/>
          </a:p>
          <a:p>
            <a:endParaRPr lang="en-US"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800">
                <a:solidFill>
                  <a:schemeClr val="accent1"/>
                </a:solidFill>
              </a:rPr>
              <a:t>in Azure</a:t>
            </a:r>
            <a:endParaRPr lang="en-US">
              <a:solidFill>
                <a:schemeClr val="accent1"/>
              </a:solidFill>
            </a:endParaRPr>
          </a:p>
        </p:txBody>
      </p:sp>
      <p:sp>
        <p:nvSpPr>
          <p:cNvPr id="3" name="Content Placeholder 2"/>
          <p:cNvSpPr>
            <a:spLocks noGrp="1"/>
          </p:cNvSpPr>
          <p:nvPr>
            <p:ph idx="1"/>
          </p:nvPr>
        </p:nvSpPr>
        <p:spPr/>
        <p:txBody>
          <a:bodyPr/>
          <a:lstStyle/>
          <a:p>
            <a:r>
              <a:rPr lang="en-US" dirty="0"/>
              <a:t>High Availability</a:t>
            </a:r>
          </a:p>
          <a:p>
            <a:pPr lvl="1"/>
            <a:r>
              <a:rPr lang="en-US" dirty="0"/>
              <a:t>Availability within a single Azure region or datacenter*</a:t>
            </a:r>
          </a:p>
          <a:p>
            <a:pPr lvl="1"/>
            <a:r>
              <a:rPr lang="en-US" dirty="0"/>
              <a:t>Expectation is little or no downtime (99.x % uptime)</a:t>
            </a:r>
          </a:p>
          <a:p>
            <a:r>
              <a:rPr lang="en-US" dirty="0"/>
              <a:t>Disaster Recovery</a:t>
            </a:r>
          </a:p>
          <a:p>
            <a:pPr lvl="1"/>
            <a:r>
              <a:rPr lang="en-US" dirty="0"/>
              <a:t>Recover into a secondary datacenter if outage in primary datacenter</a:t>
            </a:r>
          </a:p>
          <a:p>
            <a:pPr lvl="1"/>
            <a:r>
              <a:rPr lang="en-US" dirty="0"/>
              <a:t>Acceptable downtime has a greater range</a:t>
            </a:r>
          </a:p>
          <a:p>
            <a:pPr lvl="1"/>
            <a:r>
              <a:rPr lang="en-US" dirty="0"/>
              <a:t>Quantified by Recovery Time Objective (RTO) &amp; </a:t>
            </a:r>
            <a:br>
              <a:rPr lang="en-US" dirty="0"/>
            </a:br>
            <a:r>
              <a:rPr lang="en-US" dirty="0"/>
              <a:t>Recovery Point Objective (RPO)</a:t>
            </a:r>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dirty="0"/>
              <a:t>Azure SLA guarantees no data loss, 99.9% uptime SLA*</a:t>
            </a:r>
          </a:p>
          <a:p>
            <a:pPr lvl="1"/>
            <a:r>
              <a:rPr lang="en-US" sz="2800" dirty="0"/>
              <a:t>Subject to </a:t>
            </a:r>
            <a:r>
              <a:rPr lang="en-US" sz="2800" i="1" dirty="0"/>
              <a:t>un-planned maintenance </a:t>
            </a:r>
            <a:r>
              <a:rPr lang="en-US" sz="2800" dirty="0"/>
              <a:t>events due to physical failures</a:t>
            </a:r>
          </a:p>
          <a:p>
            <a:pPr lvl="2"/>
            <a:r>
              <a:rPr lang="en-US" sz="2400" dirty="0"/>
              <a:t>If VM becomes unavailable, Azure migrates VM and restarts in another host </a:t>
            </a:r>
          </a:p>
          <a:p>
            <a:pPr lvl="2"/>
            <a:r>
              <a:rPr lang="en-US" sz="2400" dirty="0"/>
              <a:t>~10-15 minutes to complete this process</a:t>
            </a:r>
          </a:p>
          <a:p>
            <a:pPr lvl="1"/>
            <a:r>
              <a:rPr lang="en-US" sz="2800" dirty="0"/>
              <a:t>Subject to </a:t>
            </a:r>
            <a:r>
              <a:rPr lang="en-US" sz="2800" i="1" dirty="0"/>
              <a:t>planned maintenance </a:t>
            </a:r>
            <a:r>
              <a:rPr lang="en-US" sz="2800" dirty="0"/>
              <a:t>events due to host OS servicing</a:t>
            </a:r>
          </a:p>
          <a:p>
            <a:pPr lvl="2"/>
            <a:r>
              <a:rPr lang="en-US" sz="2400" dirty="0"/>
              <a:t>All VMs on host are shut down. </a:t>
            </a:r>
          </a:p>
          <a:p>
            <a:pPr lvl="2"/>
            <a:r>
              <a:rPr lang="en-US" sz="2400" dirty="0"/>
              <a:t>Host OS is serviced and rebooted</a:t>
            </a:r>
          </a:p>
          <a:p>
            <a:pPr lvl="2"/>
            <a:r>
              <a:rPr lang="en-US" sz="2400" dirty="0"/>
              <a:t>All VMs on host are restarted</a:t>
            </a:r>
          </a:p>
          <a:p>
            <a:pPr lvl="2"/>
            <a:r>
              <a:rPr lang="en-US" sz="2400" dirty="0"/>
              <a:t>~10-15 minutes to complete this process</a:t>
            </a:r>
          </a:p>
          <a:p>
            <a:pPr lvl="1"/>
            <a:r>
              <a:rPr lang="en-US" sz="2800" dirty="0"/>
              <a:t>Subject to in-memory </a:t>
            </a:r>
            <a:r>
              <a:rPr lang="en-US" sz="2800" i="1" dirty="0"/>
              <a:t>planned maintenance</a:t>
            </a:r>
            <a:r>
              <a:rPr lang="en-US" sz="2800" dirty="0"/>
              <a:t> events</a:t>
            </a:r>
          </a:p>
          <a:p>
            <a:pPr lvl="2"/>
            <a:r>
              <a:rPr lang="en-US" sz="2400" dirty="0"/>
              <a:t>All VMs on host are paused, Host patched, VMs un-paused. 30 seconds downtime</a:t>
            </a:r>
          </a:p>
        </p:txBody>
      </p:sp>
    </p:spTree>
    <p:extLst>
      <p:ext uri="{BB962C8B-B14F-4D97-AF65-F5344CB8AC3E}">
        <p14:creationId xmlns:p14="http://schemas.microsoft.com/office/powerpoint/2010/main" val="322086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800">
                <a:solidFill>
                  <a:srgbClr val="0070C0"/>
                </a:solidFill>
              </a:rPr>
              <a:t>2 or more Azure VMs</a:t>
            </a:r>
            <a:endParaRPr lang="en-US">
              <a:solidFill>
                <a:srgbClr val="0070C0"/>
              </a:solidFill>
            </a:endParaRPr>
          </a:p>
        </p:txBody>
      </p:sp>
      <p:sp>
        <p:nvSpPr>
          <p:cNvPr id="4" name="Text Placeholder 2"/>
          <p:cNvSpPr>
            <a:spLocks noGrp="1"/>
          </p:cNvSpPr>
          <p:nvPr>
            <p:ph type="body" sz="quarter" idx="10"/>
          </p:nvPr>
        </p:nvSpPr>
        <p:spPr>
          <a:xfrm>
            <a:off x="269238" y="1385805"/>
            <a:ext cx="11653523" cy="4930208"/>
          </a:xfrm>
        </p:spPr>
        <p:txBody>
          <a:bodyPr/>
          <a:lstStyle/>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Multiple VMs can be configured to reduce downtime</a:t>
            </a:r>
          </a:p>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Workload is load balanced across the VMs</a:t>
            </a:r>
          </a:p>
          <a:p>
            <a:pPr marL="168013" lvl="2"/>
            <a:endParaRPr lang="en-US" sz="1765" dirty="0">
              <a:latin typeface="Segoe UI Light" panose="020B0502040204020203" pitchFamily="34" charset="0"/>
              <a:cs typeface="Segoe UI Light" panose="020B0502040204020203" pitchFamily="34" charset="0"/>
            </a:endParaRPr>
          </a:p>
          <a:p>
            <a:pPr marL="336145" lvl="2" indent="-336145"/>
            <a:r>
              <a:rPr lang="en-US" sz="2800" dirty="0">
                <a:latin typeface="Segoe UI Light" panose="020B0502040204020203" pitchFamily="34" charset="0"/>
                <a:cs typeface="Segoe UI Light" panose="020B0502040204020203" pitchFamily="34" charset="0"/>
              </a:rPr>
              <a:t>Azure SLA: 2 (or more) VMs in Availability Set:</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99.95% (&lt;22 min downtime p/month)</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Includes</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Planned downtime due to host OS servicing</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Unplanned downtime due to physical failures</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Doesn’t include servicing of guest OS </a:t>
            </a:r>
            <a:br>
              <a:rPr lang="en-US" sz="24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or software inside (e.g. SQL)</a:t>
            </a:r>
          </a:p>
          <a:p>
            <a:pPr marL="420032" lvl="2" indent="-252019">
              <a:buFont typeface="Arial" pitchFamily="34" charset="0"/>
              <a:buChar char="•"/>
            </a:pPr>
            <a:endParaRPr lang="en-US" sz="1765" dirty="0"/>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962" r="15310"/>
          <a:stretch/>
        </p:blipFill>
        <p:spPr>
          <a:xfrm>
            <a:off x="7305893" y="2548991"/>
            <a:ext cx="4726963" cy="4024679"/>
          </a:xfrm>
        </p:spPr>
      </p:pic>
    </p:spTree>
    <p:extLst>
      <p:ext uri="{BB962C8B-B14F-4D97-AF65-F5344CB8AC3E}">
        <p14:creationId xmlns:p14="http://schemas.microsoft.com/office/powerpoint/2010/main" val="18604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dirty="0"/>
              <a:t>Availability Sets are for Unplanned &amp; Planned Maintenance</a:t>
            </a:r>
          </a:p>
          <a:p>
            <a:pPr lvl="1"/>
            <a:r>
              <a:rPr lang="en-US" dirty="0"/>
              <a:t>Fault Domains - 2 default (some regions 3)</a:t>
            </a:r>
          </a:p>
          <a:p>
            <a:pPr lvl="1"/>
            <a:r>
              <a:rPr lang="en-US" dirty="0"/>
              <a:t>Upgrade Domains (5 default, 1-20 allowed)</a:t>
            </a:r>
          </a:p>
          <a:p>
            <a:pPr marL="457157" lvl="1" indent="0">
              <a:buNone/>
            </a:pPr>
            <a:endParaRPr lang="en-US" dirty="0"/>
          </a:p>
          <a:p>
            <a:r>
              <a:rPr lang="en-US" dirty="0"/>
              <a:t>Front with Load Balancer, App Gateway</a:t>
            </a:r>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6473602" y="0"/>
            <a:ext cx="5718398" cy="2880069"/>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603" y="3183627"/>
            <a:ext cx="5023625" cy="3674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897898"/>
            <a:ext cx="10189028" cy="307777"/>
          </a:xfrm>
          <a:prstGeom prst="rect">
            <a:avLst/>
          </a:prstGeom>
          <a:noFill/>
        </p:spPr>
        <p:txBody>
          <a:bodyPr wrap="square" lIns="91432" tIns="45715" rIns="91432" bIns="45715"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2905746"/>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High performance provisioning of 1000+ VMs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Auto-configuration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Auto-scale based on schedule and resource metrics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Easy updates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Simple Portal Integration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VM Scale Sets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319675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69242" y="1189176"/>
            <a:ext cx="7152638" cy="4202130"/>
          </a:xfrm>
        </p:spPr>
        <p:txBody>
          <a:bodyPr/>
          <a:lstStyle/>
          <a:p>
            <a:pPr marL="336082" indent="-336082">
              <a:buFont typeface="Arial" panose="020B0604020202020204" pitchFamily="34" charset="0"/>
              <a:buChar char="•"/>
            </a:pPr>
            <a:r>
              <a:rPr lang="en-US" sz="2800" dirty="0"/>
              <a:t>Manually </a:t>
            </a:r>
            <a:r>
              <a:rPr lang="en-US" sz="2800" b="1" dirty="0"/>
              <a:t>scale</a:t>
            </a:r>
            <a:r>
              <a:rPr lang="en-US" sz="2800" dirty="0"/>
              <a:t> with ‘capacity’ property</a:t>
            </a:r>
          </a:p>
          <a:p>
            <a:pPr marL="336082" indent="-336082">
              <a:buFont typeface="Arial" panose="020B0604020202020204" pitchFamily="34" charset="0"/>
              <a:buChar char="•"/>
            </a:pPr>
            <a:r>
              <a:rPr lang="en-US" sz="2800" b="1" dirty="0" err="1"/>
              <a:t>Autoscale</a:t>
            </a:r>
            <a:r>
              <a:rPr lang="en-US" sz="2800" dirty="0"/>
              <a:t> with host metrics or diagnostic extensions​</a:t>
            </a:r>
          </a:p>
          <a:p>
            <a:pPr marL="336082" indent="-336082">
              <a:buFont typeface="Arial" panose="020B0604020202020204" pitchFamily="34" charset="0"/>
              <a:buChar char="•"/>
            </a:pPr>
            <a:r>
              <a:rPr lang="en-US" sz="2800" dirty="0"/>
              <a:t>Small buy-in: Deploy/manage sets identically configured VMs ​</a:t>
            </a:r>
          </a:p>
          <a:p>
            <a:pPr marL="336082" indent="-336082">
              <a:buFont typeface="Arial" panose="020B0604020202020204" pitchFamily="34" charset="0"/>
              <a:buChar char="•"/>
            </a:pPr>
            <a:r>
              <a:rPr lang="en-US" sz="2800" b="1" dirty="0"/>
              <a:t>Guest OS patching</a:t>
            </a:r>
            <a:r>
              <a:rPr lang="en-US" sz="2800" dirty="0"/>
              <a:t>: Patching primitives allow manually triggered rolling upgrades​​</a:t>
            </a:r>
          </a:p>
          <a:p>
            <a:pPr marL="336082" indent="-336082">
              <a:buFont typeface="Arial" panose="020B0604020202020204" pitchFamily="34" charset="0"/>
              <a:buChar char="•"/>
            </a:pPr>
            <a:r>
              <a:rPr lang="en-US" sz="2800" b="1" dirty="0"/>
              <a:t>High-availability</a:t>
            </a:r>
            <a:r>
              <a:rPr lang="en-US" sz="2800" dirty="0"/>
              <a:t> – implicit availability set with 5 FDs/5 UDs​</a:t>
            </a:r>
            <a:endParaRPr lang="en-US" sz="2400" dirty="0"/>
          </a:p>
          <a:p>
            <a:pPr marL="392095" lvl="1" indent="-168040">
              <a:buFont typeface="Arial" panose="020B0604020202020204" pitchFamily="34" charset="0"/>
              <a:buChar char="•"/>
            </a:pPr>
            <a:endParaRPr lang="en-US" sz="1100" dirty="0"/>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7359398" y="289511"/>
            <a:ext cx="4628164" cy="2961460"/>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4" name="Text Placeholder 1"/>
          <p:cNvSpPr txBox="1">
            <a:spLocks/>
          </p:cNvSpPr>
          <p:nvPr/>
        </p:nvSpPr>
        <p:spPr>
          <a:xfrm>
            <a:off x="221928" y="2327445"/>
            <a:ext cx="7021316" cy="61906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trigger and action rules</a:t>
            </a:r>
          </a:p>
        </p:txBody>
      </p:sp>
      <p:sp>
        <p:nvSpPr>
          <p:cNvPr id="7" name="Text Placeholder 1"/>
          <p:cNvSpPr txBox="1">
            <a:spLocks/>
          </p:cNvSpPr>
          <p:nvPr/>
        </p:nvSpPr>
        <p:spPr>
          <a:xfrm>
            <a:off x="221928" y="1666447"/>
            <a:ext cx="7021316" cy="627710"/>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Max – Min VMs</a:t>
            </a:r>
          </a:p>
        </p:txBody>
      </p:sp>
      <p:sp>
        <p:nvSpPr>
          <p:cNvPr id="8" name="Text Placeholder 1"/>
          <p:cNvSpPr txBox="1">
            <a:spLocks/>
          </p:cNvSpPr>
          <p:nvPr/>
        </p:nvSpPr>
        <p:spPr>
          <a:xfrm>
            <a:off x="221928" y="2979789"/>
            <a:ext cx="7272802" cy="158447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Standard audit / email notifications</a:t>
            </a:r>
          </a:p>
          <a:p>
            <a:pPr marL="335952" indent="-335952" defTabSz="913844">
              <a:defRPr/>
            </a:pPr>
            <a:r>
              <a:rPr lang="en-US" sz="3100" dirty="0">
                <a:solidFill>
                  <a:srgbClr val="353535"/>
                </a:solidFill>
              </a:rPr>
              <a:t>Define </a:t>
            </a:r>
            <a:r>
              <a:rPr lang="en-US" sz="3100" dirty="0" err="1">
                <a:solidFill>
                  <a:srgbClr val="353535"/>
                </a:solidFill>
              </a:rPr>
              <a:t>webhooks</a:t>
            </a:r>
            <a:r>
              <a:rPr lang="en-US" sz="310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569" y="1666448"/>
            <a:ext cx="3563505" cy="4858972"/>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graphicFrame>
        <p:nvGraphicFramePr>
          <p:cNvPr id="4" name="Table 3"/>
          <p:cNvGraphicFramePr>
            <a:graphicFrameLocks noGrp="1"/>
          </p:cNvGraphicFramePr>
          <p:nvPr>
            <p:extLst/>
          </p:nvPr>
        </p:nvGraphicFramePr>
        <p:xfrm>
          <a:off x="424450" y="1560433"/>
          <a:ext cx="11089304" cy="3168095"/>
        </p:xfrm>
        <a:graphic>
          <a:graphicData uri="http://schemas.openxmlformats.org/drawingml/2006/table">
            <a:tbl>
              <a:tblPr firstRow="1" bandRow="1">
                <a:tableStyleId>{5C22544A-7EE6-4342-B048-85BDC9FD1C3A}</a:tableStyleId>
              </a:tblPr>
              <a:tblGrid>
                <a:gridCol w="2795993">
                  <a:extLst>
                    <a:ext uri="{9D8B030D-6E8A-4147-A177-3AD203B41FA5}">
                      <a16:colId xmlns:a16="http://schemas.microsoft.com/office/drawing/2014/main" val="3270326853"/>
                    </a:ext>
                  </a:extLst>
                </a:gridCol>
                <a:gridCol w="8293311">
                  <a:extLst>
                    <a:ext uri="{9D8B030D-6E8A-4147-A177-3AD203B41FA5}">
                      <a16:colId xmlns:a16="http://schemas.microsoft.com/office/drawing/2014/main" val="2385309107"/>
                    </a:ext>
                  </a:extLst>
                </a:gridCol>
              </a:tblGrid>
              <a:tr h="452585">
                <a:tc>
                  <a:txBody>
                    <a:bodyPr/>
                    <a:lstStyle/>
                    <a:p>
                      <a:r>
                        <a:rPr lang="en-US" sz="1800" dirty="0"/>
                        <a:t>Model</a:t>
                      </a:r>
                    </a:p>
                  </a:txBody>
                  <a:tcPr marL="91427" marR="91427"/>
                </a:tc>
                <a:tc>
                  <a:txBody>
                    <a:bodyPr/>
                    <a:lstStyle/>
                    <a:p>
                      <a:r>
                        <a:rPr lang="en-US" sz="1800" dirty="0"/>
                        <a:t>When to use</a:t>
                      </a:r>
                    </a:p>
                  </a:txBody>
                  <a:tcPr marL="91427" marR="91427"/>
                </a:tc>
                <a:extLst>
                  <a:ext uri="{0D108BD9-81ED-4DB2-BD59-A6C34878D82A}">
                    <a16:rowId xmlns:a16="http://schemas.microsoft.com/office/drawing/2014/main" val="1824172941"/>
                  </a:ext>
                </a:extLst>
              </a:tr>
              <a:tr h="452585">
                <a:tc>
                  <a:txBody>
                    <a:bodyPr/>
                    <a:lstStyle/>
                    <a:p>
                      <a:r>
                        <a:rPr lang="en-US" sz="1800" b="1" dirty="0"/>
                        <a:t>Marketplace</a:t>
                      </a:r>
                    </a:p>
                  </a:txBody>
                  <a:tcPr marL="91427" marR="91427"/>
                </a:tc>
                <a:tc>
                  <a:txBody>
                    <a:bodyPr/>
                    <a:lstStyle/>
                    <a:p>
                      <a:r>
                        <a:rPr lang="en-US" sz="1800" dirty="0"/>
                        <a:t>Off the shelf solutions.</a:t>
                      </a:r>
                    </a:p>
                  </a:txBody>
                  <a:tcPr marL="91427" marR="91427"/>
                </a:tc>
                <a:extLst>
                  <a:ext uri="{0D108BD9-81ED-4DB2-BD59-A6C34878D82A}">
                    <a16:rowId xmlns:a16="http://schemas.microsoft.com/office/drawing/2014/main" val="535270435"/>
                  </a:ext>
                </a:extLst>
              </a:tr>
              <a:tr h="452585">
                <a:tc>
                  <a:txBody>
                    <a:bodyPr/>
                    <a:lstStyle/>
                    <a:p>
                      <a:r>
                        <a:rPr lang="en-US" sz="1800" b="1" dirty="0"/>
                        <a:t>VM Extensions</a:t>
                      </a:r>
                    </a:p>
                  </a:txBody>
                  <a:tcPr marL="91427" marR="91427"/>
                </a:tc>
                <a:tc>
                  <a:txBody>
                    <a:bodyPr/>
                    <a:lstStyle/>
                    <a:p>
                      <a:r>
                        <a:rPr lang="en-US" sz="1800" dirty="0"/>
                        <a:t>Full control over app lifecycle management.</a:t>
                      </a:r>
                    </a:p>
                  </a:txBody>
                  <a:tcPr marL="91427" marR="91427"/>
                </a:tc>
                <a:extLst>
                  <a:ext uri="{0D108BD9-81ED-4DB2-BD59-A6C34878D82A}">
                    <a16:rowId xmlns:a16="http://schemas.microsoft.com/office/drawing/2014/main" val="2882835114"/>
                  </a:ext>
                </a:extLst>
              </a:tr>
              <a:tr h="452585">
                <a:tc>
                  <a:txBody>
                    <a:bodyPr/>
                    <a:lstStyle/>
                    <a:p>
                      <a:r>
                        <a:rPr lang="en-US" sz="1800" b="1" dirty="0"/>
                        <a:t>Custom data/</a:t>
                      </a:r>
                      <a:r>
                        <a:rPr lang="en-US" sz="1800" b="1" dirty="0" err="1"/>
                        <a:t>unattend</a:t>
                      </a:r>
                      <a:endParaRPr lang="en-US" sz="1800" b="1" dirty="0"/>
                    </a:p>
                  </a:txBody>
                  <a:tcPr marL="91427" marR="91427"/>
                </a:tc>
                <a:tc>
                  <a:txBody>
                    <a:bodyPr/>
                    <a:lstStyle/>
                    <a:p>
                      <a:r>
                        <a:rPr lang="en-US" sz="1800" dirty="0"/>
                        <a:t>Install custom app independently of external network.</a:t>
                      </a:r>
                    </a:p>
                  </a:txBody>
                  <a:tcPr marL="91427" marR="91427"/>
                </a:tc>
                <a:extLst>
                  <a:ext uri="{0D108BD9-81ED-4DB2-BD59-A6C34878D82A}">
                    <a16:rowId xmlns:a16="http://schemas.microsoft.com/office/drawing/2014/main" val="2629156300"/>
                  </a:ext>
                </a:extLst>
              </a:tr>
              <a:tr h="452585">
                <a:tc>
                  <a:txBody>
                    <a:bodyPr/>
                    <a:lstStyle/>
                    <a:p>
                      <a:r>
                        <a:rPr lang="en-US" sz="1800" b="1" dirty="0"/>
                        <a:t>Configuration manager</a:t>
                      </a:r>
                    </a:p>
                  </a:txBody>
                  <a:tcPr marL="91427" marR="91427"/>
                </a:tc>
                <a:tc>
                  <a:txBody>
                    <a:bodyPr/>
                    <a:lstStyle/>
                    <a:p>
                      <a:r>
                        <a:rPr lang="en-US" sz="1800" dirty="0"/>
                        <a:t>Centrally managed app installation, credentials &amp; maintenance.</a:t>
                      </a:r>
                    </a:p>
                  </a:txBody>
                  <a:tcPr marL="91427" marR="91427"/>
                </a:tc>
                <a:extLst>
                  <a:ext uri="{0D108BD9-81ED-4DB2-BD59-A6C34878D82A}">
                    <a16:rowId xmlns:a16="http://schemas.microsoft.com/office/drawing/2014/main" val="3742480625"/>
                  </a:ext>
                </a:extLst>
              </a:tr>
              <a:tr h="452585">
                <a:tc>
                  <a:txBody>
                    <a:bodyPr/>
                    <a:lstStyle/>
                    <a:p>
                      <a:r>
                        <a:rPr lang="en-US" sz="1800" b="1" dirty="0"/>
                        <a:t>Containerized</a:t>
                      </a:r>
                    </a:p>
                  </a:txBody>
                  <a:tcPr marL="91427" marR="91427"/>
                </a:tc>
                <a:tc>
                  <a:txBody>
                    <a:bodyPr/>
                    <a:lstStyle/>
                    <a:p>
                      <a:r>
                        <a:rPr lang="en-US" sz="1800" dirty="0"/>
                        <a:t>Abstract app management from infrastructure. Cloud/DC agnostic.</a:t>
                      </a:r>
                    </a:p>
                  </a:txBody>
                  <a:tcPr marL="91427" marR="91427"/>
                </a:tc>
                <a:extLst>
                  <a:ext uri="{0D108BD9-81ED-4DB2-BD59-A6C34878D82A}">
                    <a16:rowId xmlns:a16="http://schemas.microsoft.com/office/drawing/2014/main" val="2543906882"/>
                  </a:ext>
                </a:extLst>
              </a:tr>
              <a:tr h="452585">
                <a:tc>
                  <a:txBody>
                    <a:bodyPr/>
                    <a:lstStyle/>
                    <a:p>
                      <a:r>
                        <a:rPr lang="en-US" sz="1800" b="1" dirty="0"/>
                        <a:t>Custom image</a:t>
                      </a:r>
                    </a:p>
                  </a:txBody>
                  <a:tcPr marL="91427" marR="91427"/>
                </a:tc>
                <a:tc>
                  <a:txBody>
                    <a:bodyPr/>
                    <a:lstStyle/>
                    <a:p>
                      <a:r>
                        <a:rPr lang="en-US" sz="1800" dirty="0"/>
                        <a:t>Small self-contained apps. Fast deploy. Immutable build, test, deploy pipelines.</a:t>
                      </a:r>
                    </a:p>
                  </a:txBody>
                  <a:tcPr marL="91427" marR="91427"/>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054D5-C6CB-488A-AA9A-8DFAC5E93462}"/>
              </a:ext>
            </a:extLst>
          </p:cNvPr>
          <p:cNvSpPr>
            <a:spLocks noGrp="1"/>
          </p:cNvSpPr>
          <p:nvPr>
            <p:ph type="title"/>
          </p:nvPr>
        </p:nvSpPr>
        <p:spPr/>
        <p:txBody>
          <a:bodyPr/>
          <a:lstStyle/>
          <a:p>
            <a:r>
              <a:rPr lang="en-US" dirty="0"/>
              <a:t>VMSS vs AS</a:t>
            </a:r>
          </a:p>
        </p:txBody>
      </p:sp>
      <p:sp>
        <p:nvSpPr>
          <p:cNvPr id="4" name="Text Placeholder 3">
            <a:extLst>
              <a:ext uri="{FF2B5EF4-FFF2-40B4-BE49-F238E27FC236}">
                <a16:creationId xmlns:a16="http://schemas.microsoft.com/office/drawing/2014/main" id="{19B5D62F-1E1D-44DE-ABB3-EF0B621C6FB2}"/>
              </a:ext>
            </a:extLst>
          </p:cNvPr>
          <p:cNvSpPr>
            <a:spLocks noGrp="1"/>
          </p:cNvSpPr>
          <p:nvPr>
            <p:ph type="body" sz="quarter" idx="10"/>
          </p:nvPr>
        </p:nvSpPr>
        <p:spPr>
          <a:xfrm>
            <a:off x="269303" y="1187644"/>
            <a:ext cx="11655078" cy="4891810"/>
          </a:xfrm>
          <a:prstGeom prst="rect">
            <a:avLst/>
          </a:prstGeom>
        </p:spPr>
        <p:txBody>
          <a:bodyPr wrap="square" lIns="89623" tIns="44810" rIns="89623" bIns="44810">
            <a:spAutoFit/>
          </a:bodyPr>
          <a:lstStyle/>
          <a:p>
            <a:pPr marL="0" indent="0" defTabSz="914195">
              <a:buNone/>
            </a:pPr>
            <a:r>
              <a:rPr lang="en-US" sz="3600" b="1" dirty="0">
                <a:gradFill>
                  <a:gsLst>
                    <a:gs pos="1250">
                      <a:srgbClr val="353535"/>
                    </a:gs>
                    <a:gs pos="100000">
                      <a:srgbClr val="353535"/>
                    </a:gs>
                  </a:gsLst>
                  <a:lin ang="5400000" scaled="0"/>
                </a:gradFill>
                <a:latin typeface="Segoe UI Light"/>
              </a:rPr>
              <a:t>Availability Set</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Multiple different VMs (image, size, </a:t>
            </a:r>
            <a:r>
              <a:rPr lang="en-US" sz="3200" dirty="0" err="1">
                <a:gradFill>
                  <a:gsLst>
                    <a:gs pos="1250">
                      <a:srgbClr val="353535"/>
                    </a:gs>
                    <a:gs pos="100000">
                      <a:srgbClr val="353535"/>
                    </a:gs>
                  </a:gsLst>
                  <a:lin ang="5400000" scaled="0"/>
                </a:gradFill>
                <a:latin typeface="Segoe UI Light"/>
              </a:rPr>
              <a:t>etc</a:t>
            </a:r>
            <a:r>
              <a:rPr lang="en-US" sz="3200" dirty="0">
                <a:gradFill>
                  <a:gsLst>
                    <a:gs pos="1250">
                      <a:srgbClr val="353535"/>
                    </a:gs>
                    <a:gs pos="100000">
                      <a:srgbClr val="353535"/>
                    </a:gs>
                  </a:gsLst>
                  <a:lin ang="5400000" scaled="0"/>
                </a:gradFill>
                <a:latin typeface="Segoe UI Light"/>
              </a:rPr>
              <a:t>)</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Machines managed separately</a:t>
            </a:r>
          </a:p>
          <a:p>
            <a:pPr marL="0" indent="0" defTabSz="914195">
              <a:buNone/>
            </a:pPr>
            <a:endParaRPr lang="en-US" sz="3200" dirty="0">
              <a:gradFill>
                <a:gsLst>
                  <a:gs pos="1250">
                    <a:srgbClr val="353535"/>
                  </a:gs>
                  <a:gs pos="100000">
                    <a:srgbClr val="353535"/>
                  </a:gs>
                </a:gsLst>
                <a:lin ang="5400000" scaled="0"/>
              </a:gradFill>
              <a:latin typeface="Segoe UI Light"/>
            </a:endParaRPr>
          </a:p>
          <a:p>
            <a:pPr marL="0" indent="0" defTabSz="914195">
              <a:buNone/>
            </a:pPr>
            <a:r>
              <a:rPr lang="en-US" sz="3600" b="1" dirty="0">
                <a:gradFill>
                  <a:gsLst>
                    <a:gs pos="1250">
                      <a:srgbClr val="353535"/>
                    </a:gs>
                    <a:gs pos="100000">
                      <a:srgbClr val="353535"/>
                    </a:gs>
                  </a:gsLst>
                  <a:lin ang="5400000" scaled="0"/>
                </a:gradFill>
                <a:latin typeface="Segoe UI Light"/>
              </a:rPr>
              <a:t>VMSS</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Same VMs</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Managed together</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Reliable rapid provisioning and scale utilizing similarity of the VMs</a:t>
            </a:r>
          </a:p>
        </p:txBody>
      </p:sp>
    </p:spTree>
    <p:extLst>
      <p:ext uri="{BB962C8B-B14F-4D97-AF65-F5344CB8AC3E}">
        <p14:creationId xmlns:p14="http://schemas.microsoft.com/office/powerpoint/2010/main" val="152797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3490465"/>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Compute pools for job processing</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Automatic scaling and regional coverage</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Linux and Windows</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Automatically recover failed tasks</a:t>
            </a:r>
          </a:p>
          <a:p>
            <a:pPr marL="0" indent="0" defTabSz="914020">
              <a:spcBef>
                <a:spcPts val="1200"/>
              </a:spcBef>
              <a:buNone/>
              <a:defRPr/>
            </a:pPr>
            <a:r>
              <a:rPr lang="en-US" sz="2000" dirty="0" err="1">
                <a:gradFill>
                  <a:gsLst>
                    <a:gs pos="1250">
                      <a:srgbClr val="FFFFFF"/>
                    </a:gs>
                    <a:gs pos="100000">
                      <a:srgbClr val="FFFFFF"/>
                    </a:gs>
                  </a:gsLst>
                  <a:lin ang="5400000" scaled="0"/>
                </a:gradFill>
                <a:cs typeface="Segoe UI Semibold" panose="020B0702040204020203" pitchFamily="34" charset="0"/>
              </a:rPr>
              <a:t>Input/Output</a:t>
            </a:r>
            <a:r>
              <a:rPr lang="en-US" sz="2000" dirty="0">
                <a:gradFill>
                  <a:gsLst>
                    <a:gs pos="1250">
                      <a:srgbClr val="FFFFFF"/>
                    </a:gs>
                    <a:gs pos="100000">
                      <a:srgbClr val="FFFFFF"/>
                    </a:gs>
                  </a:gsLst>
                  <a:lin ang="5400000" scaled="0"/>
                </a:gradFill>
                <a:cs typeface="Segoe UI Semibold" panose="020B0702040204020203" pitchFamily="34" charset="0"/>
              </a:rPr>
              <a:t> handling</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Low-Priority (discounted) option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lang="en-US" dirty="0">
                <a:gradFill>
                  <a:gsLst>
                    <a:gs pos="1250">
                      <a:srgbClr val="FFFFFF"/>
                    </a:gs>
                    <a:gs pos="100000">
                      <a:srgbClr val="FFFFFF"/>
                    </a:gs>
                  </a:gsLst>
                  <a:lin ang="5400000" scaled="0"/>
                </a:gradFill>
              </a:rPr>
              <a:t>Azure Batch</a:t>
            </a:r>
            <a:endParaRPr dirty="0">
              <a:gradFill>
                <a:gsLst>
                  <a:gs pos="1250">
                    <a:srgbClr val="FFFFFF"/>
                  </a:gs>
                  <a:gs pos="100000">
                    <a:srgbClr val="FFFFFF"/>
                  </a:gs>
                </a:gsLst>
                <a:lin ang="5400000" scaled="0"/>
              </a:gradFill>
            </a:endParaRP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255503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03341" y="1133468"/>
            <a:ext cx="5185320" cy="5185318"/>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1" rIns="182837" bIns="146271" numCol="1" spcCol="0" rtlCol="0" fromWordArt="0" anchor="t" anchorCtr="0" forceAA="0" compatLnSpc="1">
            <a:prstTxWarp prst="textNoShape">
              <a:avLst/>
            </a:prstTxWarp>
            <a:noAutofit/>
          </a:bodyPr>
          <a:lstStyle/>
          <a:p>
            <a:pPr marL="0" marR="0" lvl="0" indent="0" algn="ctr" defTabSz="932206"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70C0"/>
              </a:solidFill>
              <a:effectLst/>
              <a:uLnTx/>
              <a:uFillTx/>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055078" y="2685278"/>
            <a:ext cx="2081847" cy="2030328"/>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light"/>
                <a:ea typeface="+mn-ea"/>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idx="4294967295"/>
          </p:nvPr>
        </p:nvSpPr>
        <p:spPr>
          <a:xfrm>
            <a:off x="536576" y="288925"/>
            <a:ext cx="11655425" cy="900113"/>
          </a:xfrm>
        </p:spPr>
        <p:txBody>
          <a:bodyPr/>
          <a:lstStyle/>
          <a:p>
            <a:pPr algn="ctr"/>
            <a:r>
              <a:rPr lang="en-US" sz="2400" b="1" spc="294" dirty="0">
                <a:gradFill>
                  <a:gsLst>
                    <a:gs pos="1250">
                      <a:schemeClr val="tx2"/>
                    </a:gs>
                    <a:gs pos="100000">
                      <a:schemeClr val="tx2"/>
                    </a:gs>
                  </a:gsLst>
                  <a:lin ang="5400000" scaled="0"/>
                </a:gradFill>
                <a:latin typeface="Segoe UI" panose="020B0502040204020203" pitchFamily="34" charset="0"/>
              </a:rPr>
              <a:t>WHAT IS HIGH PERFORMANCE COMPUTING?</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471861" y="2755060"/>
            <a:ext cx="975499" cy="924118"/>
            <a:chOff x="2521426" y="2809809"/>
            <a:chExt cx="995060" cy="942649"/>
          </a:xfrm>
        </p:grpSpPr>
        <p:sp>
          <p:nvSpPr>
            <p:cNvPr id="107" name="Rectangle 106"/>
            <p:cNvSpPr/>
            <p:nvPr/>
          </p:nvSpPr>
          <p:spPr>
            <a:xfrm>
              <a:off x="2521426" y="3582926"/>
              <a:ext cx="995060" cy="169532"/>
            </a:xfrm>
            <a:prstGeom prst="rect">
              <a:avLst/>
            </a:prstGeom>
            <a:ln>
              <a:solidFill>
                <a:schemeClr val="tx2"/>
              </a:solidFill>
            </a:ln>
          </p:spPr>
          <p:txBody>
            <a:bodyPr vert="horz" wrap="square" lIns="0" tIns="0" rIns="0" bIns="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27012" y="4267828"/>
            <a:ext cx="1265196" cy="767442"/>
            <a:chOff x="2373673" y="4352910"/>
            <a:chExt cx="1290566" cy="782831"/>
          </a:xfrm>
        </p:grpSpPr>
        <p:sp>
          <p:nvSpPr>
            <p:cNvPr id="110" name="TextBox 109"/>
            <p:cNvSpPr txBox="1"/>
            <p:nvPr/>
          </p:nvSpPr>
          <p:spPr>
            <a:xfrm>
              <a:off x="2373673" y="4966209"/>
              <a:ext cx="129056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785720" y="2893573"/>
            <a:ext cx="757134" cy="776273"/>
            <a:chOff x="801475" y="2951097"/>
            <a:chExt cx="772316" cy="791839"/>
          </a:xfrm>
        </p:grpSpPr>
        <p:sp>
          <p:nvSpPr>
            <p:cNvPr id="113" name="Rectangle 112"/>
            <p:cNvSpPr/>
            <p:nvPr/>
          </p:nvSpPr>
          <p:spPr>
            <a:xfrm>
              <a:off x="801475" y="3573659"/>
              <a:ext cx="772316" cy="16927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9" rtl="0" eaLnBrk="1" fontAlgn="base" latinLnBrk="0" hangingPunct="1">
                <a:lnSpc>
                  <a:spcPct val="90000"/>
                </a:lnSpc>
                <a:spcBef>
                  <a:spcPct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42252" y="4144881"/>
            <a:ext cx="1044070" cy="881055"/>
            <a:chOff x="655130" y="4227497"/>
            <a:chExt cx="1065006" cy="898722"/>
          </a:xfrm>
        </p:grpSpPr>
        <p:sp>
          <p:nvSpPr>
            <p:cNvPr id="116" name="TextBox 115"/>
            <p:cNvSpPr txBox="1"/>
            <p:nvPr/>
          </p:nvSpPr>
          <p:spPr>
            <a:xfrm>
              <a:off x="655130" y="4956942"/>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42252" y="5440730"/>
            <a:ext cx="1044070" cy="978378"/>
            <a:chOff x="655130" y="5549334"/>
            <a:chExt cx="1065006" cy="997997"/>
          </a:xfrm>
        </p:grpSpPr>
        <p:sp>
          <p:nvSpPr>
            <p:cNvPr id="143" name="TextBox 142"/>
            <p:cNvSpPr txBox="1"/>
            <p:nvPr/>
          </p:nvSpPr>
          <p:spPr>
            <a:xfrm>
              <a:off x="655130" y="6208267"/>
              <a:ext cx="1065006"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37575" y="5453184"/>
            <a:ext cx="1044070" cy="781311"/>
            <a:chOff x="2486453" y="5562034"/>
            <a:chExt cx="1065006" cy="796978"/>
          </a:xfrm>
        </p:grpSpPr>
        <p:sp>
          <p:nvSpPr>
            <p:cNvPr id="119" name="TextBox 118"/>
            <p:cNvSpPr txBox="1"/>
            <p:nvPr/>
          </p:nvSpPr>
          <p:spPr>
            <a:xfrm>
              <a:off x="2486453" y="6189735"/>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665324" y="5411162"/>
            <a:ext cx="1140357" cy="1007947"/>
            <a:chOff x="8839081" y="5519172"/>
            <a:chExt cx="1163224" cy="1028159"/>
          </a:xfrm>
        </p:grpSpPr>
        <p:sp>
          <p:nvSpPr>
            <p:cNvPr id="147" name="TextBox 146"/>
            <p:cNvSpPr txBox="1"/>
            <p:nvPr/>
          </p:nvSpPr>
          <p:spPr>
            <a:xfrm>
              <a:off x="8839081" y="6208267"/>
              <a:ext cx="1163224"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459051" y="5448513"/>
            <a:ext cx="1137322" cy="795315"/>
            <a:chOff x="10668776" y="5557271"/>
            <a:chExt cx="1160128" cy="811263"/>
          </a:xfrm>
        </p:grpSpPr>
        <p:sp>
          <p:nvSpPr>
            <p:cNvPr id="134" name="TextBox 133"/>
            <p:cNvSpPr txBox="1"/>
            <p:nvPr/>
          </p:nvSpPr>
          <p:spPr>
            <a:xfrm>
              <a:off x="10668776" y="6199002"/>
              <a:ext cx="1160128"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713467" y="4188457"/>
            <a:ext cx="1044070" cy="846813"/>
            <a:chOff x="8888190" y="4271947"/>
            <a:chExt cx="1065006" cy="863794"/>
          </a:xfrm>
        </p:grpSpPr>
        <p:sp>
          <p:nvSpPr>
            <p:cNvPr id="125" name="TextBox 124"/>
            <p:cNvSpPr txBox="1"/>
            <p:nvPr/>
          </p:nvSpPr>
          <p:spPr>
            <a:xfrm>
              <a:off x="8888190"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505677" y="4292729"/>
            <a:ext cx="1044070" cy="742541"/>
            <a:chOff x="10716337" y="4378310"/>
            <a:chExt cx="1065006" cy="757431"/>
          </a:xfrm>
        </p:grpSpPr>
        <p:sp>
          <p:nvSpPr>
            <p:cNvPr id="131" name="TextBox 130"/>
            <p:cNvSpPr txBox="1"/>
            <p:nvPr/>
          </p:nvSpPr>
          <p:spPr>
            <a:xfrm>
              <a:off x="10716337"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505677" y="2993174"/>
            <a:ext cx="1044070" cy="686005"/>
            <a:chOff x="10716337" y="3052697"/>
            <a:chExt cx="1065006" cy="699761"/>
          </a:xfrm>
        </p:grpSpPr>
        <p:sp>
          <p:nvSpPr>
            <p:cNvPr id="137" name="TextBox 136"/>
            <p:cNvSpPr txBox="1"/>
            <p:nvPr/>
          </p:nvSpPr>
          <p:spPr>
            <a:xfrm>
              <a:off x="10716337" y="3582926"/>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713467" y="2892016"/>
            <a:ext cx="1044070" cy="943779"/>
            <a:chOff x="8888190" y="2949509"/>
            <a:chExt cx="1065006" cy="962704"/>
          </a:xfrm>
        </p:grpSpPr>
        <p:sp>
          <p:nvSpPr>
            <p:cNvPr id="122" name="TextBox 121"/>
            <p:cNvSpPr txBox="1"/>
            <p:nvPr/>
          </p:nvSpPr>
          <p:spPr>
            <a:xfrm>
              <a:off x="8888190" y="3573659"/>
              <a:ext cx="1065006" cy="338554"/>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42252" y="1478361"/>
            <a:ext cx="1044070" cy="983177"/>
            <a:chOff x="655130" y="1507506"/>
            <a:chExt cx="1065006" cy="1002891"/>
          </a:xfrm>
        </p:grpSpPr>
        <p:sp>
          <p:nvSpPr>
            <p:cNvPr id="128" name="TextBox 127"/>
            <p:cNvSpPr txBox="1"/>
            <p:nvPr/>
          </p:nvSpPr>
          <p:spPr>
            <a:xfrm>
              <a:off x="655130" y="2171333"/>
              <a:ext cx="1065006" cy="339064"/>
            </a:xfrm>
            <a:prstGeom prst="rect">
              <a:avLst/>
            </a:prstGeom>
            <a:noFill/>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25514" y="1523491"/>
            <a:ext cx="1068193" cy="753427"/>
            <a:chOff x="2474150" y="1553543"/>
            <a:chExt cx="1089612" cy="768535"/>
          </a:xfrm>
        </p:grpSpPr>
        <p:sp>
          <p:nvSpPr>
            <p:cNvPr id="104" name="Rectangle 103"/>
            <p:cNvSpPr/>
            <p:nvPr/>
          </p:nvSpPr>
          <p:spPr>
            <a:xfrm>
              <a:off x="2474150" y="2152801"/>
              <a:ext cx="1089612" cy="169277"/>
            </a:xfrm>
            <a:prstGeom prst="rect">
              <a:avLst/>
            </a:prstGeom>
            <a:ln>
              <a:solidFill>
                <a:schemeClr val="tx2"/>
              </a:solidFill>
            </a:ln>
          </p:spPr>
          <p:txBody>
            <a:bodyPr vert="horz" wrap="square" lIns="0" tIns="0" rIns="0" bIns="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501178" y="1588856"/>
            <a:ext cx="1468653" cy="867614"/>
            <a:chOff x="8671642" y="1620219"/>
            <a:chExt cx="1498103" cy="885012"/>
          </a:xfrm>
        </p:grpSpPr>
        <p:sp>
          <p:nvSpPr>
            <p:cNvPr id="140" name="TextBox 139"/>
            <p:cNvSpPr txBox="1"/>
            <p:nvPr/>
          </p:nvSpPr>
          <p:spPr>
            <a:xfrm>
              <a:off x="8671642" y="2166167"/>
              <a:ext cx="1498103"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Weather </a:t>
              </a:r>
              <a:b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b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505677" y="1500147"/>
            <a:ext cx="1044070" cy="775039"/>
            <a:chOff x="10716337" y="1529731"/>
            <a:chExt cx="1065006" cy="790580"/>
          </a:xfrm>
        </p:grpSpPr>
        <p:sp>
          <p:nvSpPr>
            <p:cNvPr id="101" name="TextBox 100"/>
            <p:cNvSpPr txBox="1"/>
            <p:nvPr/>
          </p:nvSpPr>
          <p:spPr>
            <a:xfrm>
              <a:off x="10716337" y="2151034"/>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sp>
        <p:nvSpPr>
          <p:cNvPr id="98" name="TextBox 97"/>
          <p:cNvSpPr txBox="1"/>
          <p:nvPr/>
        </p:nvSpPr>
        <p:spPr>
          <a:xfrm>
            <a:off x="5541324" y="4029330"/>
            <a:ext cx="1109453" cy="729911"/>
          </a:xfrm>
          <a:prstGeom prst="rect">
            <a:avLst/>
          </a:prstGeom>
          <a:noFill/>
        </p:spPr>
        <p:txBody>
          <a:bodyPr wrap="none" lIns="182837" tIns="146271" rIns="182837" bIns="146271" rtlCol="0">
            <a:spAutoFit/>
          </a:bodyPr>
          <a:lstStyle/>
          <a:p>
            <a:pPr marL="0" marR="0" lvl="0" indent="0" algn="ctr" defTabSz="914140" rtl="0" eaLnBrk="1" fontAlgn="auto" latinLnBrk="0" hangingPunct="1">
              <a:lnSpc>
                <a:spcPct val="90000"/>
              </a:lnSpc>
              <a:spcBef>
                <a:spcPts val="0"/>
              </a:spcBef>
              <a:spcAft>
                <a:spcPts val="600"/>
              </a:spcAft>
              <a:buClrTx/>
              <a:buSzTx/>
              <a:buFontTx/>
              <a:buNone/>
              <a:tabLst/>
              <a:defRPr/>
            </a:pPr>
            <a:r>
              <a:rPr kumimoji="0" lang="en-US" sz="3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781531" y="1389093"/>
            <a:ext cx="4628941" cy="4643377"/>
            <a:chOff x="3857357" y="1416449"/>
            <a:chExt cx="4721761" cy="4736487"/>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grpSp>
        <p:sp>
          <p:nvSpPr>
            <p:cNvPr id="157" name="TextBox 156"/>
            <p:cNvSpPr txBox="1"/>
            <p:nvPr/>
          </p:nvSpPr>
          <p:spPr>
            <a:xfrm>
              <a:off x="7234063" y="2636144"/>
              <a:ext cx="914400" cy="339064"/>
            </a:xfrm>
            <a:prstGeom prst="rect">
              <a:avLst/>
            </a:prstGeom>
            <a:noFill/>
          </p:spPr>
          <p:txBody>
            <a:bodyPr vert="horz" wrap="square" lIns="0" tIns="0" rIns="0" bIns="0" rtlCol="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Graphics &amp; rendering</a:t>
              </a:r>
            </a:p>
          </p:txBody>
        </p:sp>
        <p:sp>
          <p:nvSpPr>
            <p:cNvPr id="181" name="Rectangle 180"/>
            <p:cNvSpPr/>
            <p:nvPr/>
          </p:nvSpPr>
          <p:spPr>
            <a:xfrm>
              <a:off x="4412583" y="2636144"/>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Fluid dynamics</a:t>
              </a:r>
            </a:p>
          </p:txBody>
        </p:sp>
        <p:sp>
          <p:nvSpPr>
            <p:cNvPr id="193" name="Rectangle 192"/>
            <p:cNvSpPr/>
            <p:nvPr/>
          </p:nvSpPr>
          <p:spPr>
            <a:xfrm>
              <a:off x="7664718" y="3855449"/>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Crash Simulations</a:t>
              </a:r>
            </a:p>
          </p:txBody>
        </p:sp>
        <p:sp>
          <p:nvSpPr>
            <p:cNvPr id="196" name="Rectangle 195"/>
            <p:cNvSpPr/>
            <p:nvPr/>
          </p:nvSpPr>
          <p:spPr>
            <a:xfrm>
              <a:off x="3857357" y="3860681"/>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Deep Learning</a:t>
              </a:r>
            </a:p>
          </p:txBody>
        </p:sp>
        <p:sp>
          <p:nvSpPr>
            <p:cNvPr id="190" name="Rectangle 189"/>
            <p:cNvSpPr/>
            <p:nvPr/>
          </p:nvSpPr>
          <p:spPr>
            <a:xfrm>
              <a:off x="723406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Structural</a:t>
              </a:r>
            </a:p>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simulations</a:t>
              </a:r>
            </a:p>
          </p:txBody>
        </p:sp>
        <p:sp>
          <p:nvSpPr>
            <p:cNvPr id="218" name="Rectangle 217"/>
            <p:cNvSpPr/>
            <p:nvPr/>
          </p:nvSpPr>
          <p:spPr>
            <a:xfrm>
              <a:off x="441258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21" name="Rectangle 220"/>
            <p:cNvSpPr/>
            <p:nvPr/>
          </p:nvSpPr>
          <p:spPr>
            <a:xfrm>
              <a:off x="5730418" y="1965048"/>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Risk Simulations</a:t>
              </a:r>
            </a:p>
          </p:txBody>
        </p:sp>
        <p:sp>
          <p:nvSpPr>
            <p:cNvPr id="211" name="Rectangle 210"/>
            <p:cNvSpPr/>
            <p:nvPr/>
          </p:nvSpPr>
          <p:spPr>
            <a:xfrm>
              <a:off x="5761037" y="5983404"/>
              <a:ext cx="914400" cy="169532"/>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96003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6372591" y="1284776"/>
            <a:ext cx="282229" cy="180737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nvGrpSpPr>
          <p:cNvPr id="127" name="Group 126"/>
          <p:cNvGrpSpPr/>
          <p:nvPr/>
        </p:nvGrpSpPr>
        <p:grpSpPr>
          <a:xfrm>
            <a:off x="4143175" y="4739739"/>
            <a:ext cx="3276939" cy="1669194"/>
            <a:chOff x="5442654" y="4275734"/>
            <a:chExt cx="334264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4" name="Group 123"/>
            <p:cNvGrpSpPr/>
            <p:nvPr/>
          </p:nvGrpSpPr>
          <p:grpSpPr>
            <a:xfrm>
              <a:off x="5442654" y="5035088"/>
              <a:ext cx="3342649" cy="943310"/>
              <a:chOff x="6332961" y="5035088"/>
              <a:chExt cx="334264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09" name="TextBox 108"/>
              <p:cNvSpPr txBox="1"/>
              <p:nvPr/>
            </p:nvSpPr>
            <p:spPr>
              <a:xfrm>
                <a:off x="6332961" y="5485145"/>
                <a:ext cx="83534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INPUT</a:t>
                </a:r>
              </a:p>
            </p:txBody>
          </p:sp>
          <p:sp>
            <p:nvSpPr>
              <p:cNvPr id="110" name="TextBox 109"/>
              <p:cNvSpPr txBox="1"/>
              <p:nvPr/>
            </p:nvSpPr>
            <p:spPr>
              <a:xfrm>
                <a:off x="8675111" y="5485145"/>
                <a:ext cx="100049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OUTPUT</a:t>
                </a:r>
              </a:p>
            </p:txBody>
          </p:sp>
        </p:grpSp>
      </p:grpSp>
      <p:sp>
        <p:nvSpPr>
          <p:cNvPr id="2" name="Title 1"/>
          <p:cNvSpPr>
            <a:spLocks noGrp="1"/>
          </p:cNvSpPr>
          <p:nvPr>
            <p:ph type="title"/>
          </p:nvPr>
        </p:nvSpPr>
        <p:spPr>
          <a:xfrm>
            <a:off x="269241" y="289957"/>
            <a:ext cx="4855632" cy="899537"/>
          </a:xfrm>
        </p:spPr>
        <p:txBody>
          <a:bodyPr>
            <a:normAutofit fontScale="90000"/>
          </a:bodyPr>
          <a:lstStyle/>
          <a:p>
            <a:r>
              <a:rPr lang="en-US"/>
              <a:t>Azure Batch Concepts</a:t>
            </a:r>
          </a:p>
        </p:txBody>
      </p:sp>
      <p:sp>
        <p:nvSpPr>
          <p:cNvPr id="27" name="Freeform 9"/>
          <p:cNvSpPr>
            <a:spLocks noEditPoints="1"/>
          </p:cNvSpPr>
          <p:nvPr/>
        </p:nvSpPr>
        <p:spPr bwMode="auto">
          <a:xfrm>
            <a:off x="5315292" y="3487216"/>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9"/>
          <p:cNvSpPr>
            <a:spLocks noEditPoints="1"/>
          </p:cNvSpPr>
          <p:nvPr/>
        </p:nvSpPr>
        <p:spPr bwMode="auto">
          <a:xfrm>
            <a:off x="7141697" y="348010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9"/>
          <p:cNvSpPr>
            <a:spLocks noEditPoints="1"/>
          </p:cNvSpPr>
          <p:nvPr/>
        </p:nvSpPr>
        <p:spPr bwMode="auto">
          <a:xfrm>
            <a:off x="5311549" y="448799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9"/>
          <p:cNvSpPr>
            <a:spLocks noEditPoints="1"/>
          </p:cNvSpPr>
          <p:nvPr/>
        </p:nvSpPr>
        <p:spPr bwMode="auto">
          <a:xfrm>
            <a:off x="7125743" y="4490947"/>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Rectangle 89"/>
          <p:cNvSpPr/>
          <p:nvPr/>
        </p:nvSpPr>
        <p:spPr bwMode="auto">
          <a:xfrm>
            <a:off x="8331388" y="2461051"/>
            <a:ext cx="1249639" cy="426788"/>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Applications / Algorithms</a:t>
            </a:r>
          </a:p>
        </p:txBody>
      </p:sp>
      <p:grpSp>
        <p:nvGrpSpPr>
          <p:cNvPr id="93" name="Group 92"/>
          <p:cNvGrpSpPr/>
          <p:nvPr/>
        </p:nvGrpSpPr>
        <p:grpSpPr>
          <a:xfrm>
            <a:off x="6113740" y="2303421"/>
            <a:ext cx="765696"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4" name="Group 93"/>
          <p:cNvGrpSpPr/>
          <p:nvPr/>
        </p:nvGrpSpPr>
        <p:grpSpPr>
          <a:xfrm>
            <a:off x="6113740" y="2031389"/>
            <a:ext cx="765696"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7" name="Group 96"/>
          <p:cNvGrpSpPr/>
          <p:nvPr/>
        </p:nvGrpSpPr>
        <p:grpSpPr>
          <a:xfrm>
            <a:off x="6113740" y="1552099"/>
            <a:ext cx="765696"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3" name="Group 72"/>
          <p:cNvGrpSpPr/>
          <p:nvPr/>
        </p:nvGrpSpPr>
        <p:grpSpPr>
          <a:xfrm>
            <a:off x="6113740" y="2589240"/>
            <a:ext cx="765696"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2" name="TextBox 71"/>
          <p:cNvSpPr txBox="1"/>
          <p:nvPr/>
        </p:nvSpPr>
        <p:spPr>
          <a:xfrm>
            <a:off x="5596788" y="897976"/>
            <a:ext cx="1833834" cy="402618"/>
          </a:xfrm>
          <a:prstGeom prst="rect">
            <a:avLst/>
          </a:prstGeom>
          <a:noFill/>
        </p:spPr>
        <p:txBody>
          <a:bodyPr wrap="square" lIns="89634" tIns="89634" rIns="89634" bIns="89634" rtlCol="0" anchor="ctr" anchorCtr="0">
            <a:sp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Queue</a:t>
            </a:r>
          </a:p>
        </p:txBody>
      </p:sp>
      <p:sp>
        <p:nvSpPr>
          <p:cNvPr id="50" name="Rectangle 49"/>
          <p:cNvSpPr/>
          <p:nvPr/>
        </p:nvSpPr>
        <p:spPr bwMode="auto">
          <a:xfrm>
            <a:off x="7044415" y="4484119"/>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Rectangle 50"/>
          <p:cNvSpPr/>
          <p:nvPr/>
        </p:nvSpPr>
        <p:spPr bwMode="auto">
          <a:xfrm>
            <a:off x="7043052" y="3479943"/>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 name="Rectangle 61"/>
          <p:cNvSpPr/>
          <p:nvPr/>
        </p:nvSpPr>
        <p:spPr bwMode="auto">
          <a:xfrm>
            <a:off x="5111436" y="4482896"/>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Rectangle 62"/>
          <p:cNvSpPr/>
          <p:nvPr/>
        </p:nvSpPr>
        <p:spPr bwMode="auto">
          <a:xfrm>
            <a:off x="5111436" y="3479942"/>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 name="Rectangle: Rounded Corners 2"/>
          <p:cNvSpPr/>
          <p:nvPr/>
        </p:nvSpPr>
        <p:spPr bwMode="auto">
          <a:xfrm>
            <a:off x="4676661" y="3204894"/>
            <a:ext cx="3585699" cy="203835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 name="TextBox 5"/>
          <p:cNvSpPr txBox="1"/>
          <p:nvPr/>
        </p:nvSpPr>
        <p:spPr>
          <a:xfrm>
            <a:off x="2637394" y="3950790"/>
            <a:ext cx="1861102" cy="622030"/>
          </a:xfrm>
          <a:prstGeom prst="rect">
            <a:avLst/>
          </a:prstGeom>
          <a:noFill/>
        </p:spPr>
        <p:txBody>
          <a:bodyPr wrap="non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Pool of VMs</a:t>
            </a:r>
          </a:p>
        </p:txBody>
      </p:sp>
      <p:sp>
        <p:nvSpPr>
          <p:cNvPr id="55" name="Rectangle: Rounded Corners 54"/>
          <p:cNvSpPr/>
          <p:nvPr/>
        </p:nvSpPr>
        <p:spPr bwMode="auto">
          <a:xfrm>
            <a:off x="5950125" y="1942937"/>
            <a:ext cx="1092927" cy="944709"/>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 name="Rectangle: Rounded Corners 55"/>
          <p:cNvSpPr/>
          <p:nvPr/>
        </p:nvSpPr>
        <p:spPr bwMode="auto">
          <a:xfrm>
            <a:off x="5950125" y="1466079"/>
            <a:ext cx="1092927" cy="385247"/>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 name="TextBox 57"/>
          <p:cNvSpPr txBox="1"/>
          <p:nvPr/>
        </p:nvSpPr>
        <p:spPr>
          <a:xfrm>
            <a:off x="4607569" y="1671777"/>
            <a:ext cx="1322274" cy="954428"/>
          </a:xfrm>
          <a:prstGeom prst="rect">
            <a:avLst/>
          </a:prstGeom>
          <a:noFill/>
        </p:spPr>
        <p:txBody>
          <a:bodyPr wrap="squar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Jobs &amp; Tasks</a:t>
            </a:r>
          </a:p>
        </p:txBody>
      </p:sp>
    </p:spTree>
    <p:extLst>
      <p:ext uri="{BB962C8B-B14F-4D97-AF65-F5344CB8AC3E}">
        <p14:creationId xmlns:p14="http://schemas.microsoft.com/office/powerpoint/2010/main" val="18491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HPC cluster deployed in the cloud</a:t>
            </a:r>
          </a:p>
          <a:p>
            <a:endParaRPr lang="en-US" dirty="0"/>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564221" cy="4700587"/>
          </a:xfrm>
        </p:spPr>
        <p:txBody>
          <a:bodyPr/>
          <a:lstStyle/>
          <a:p>
            <a:r>
              <a:rPr lang="en-US" dirty="0"/>
              <a:t>High performance computing (HPC) applications can scale to thousands of compute </a:t>
            </a:r>
            <a:r>
              <a:rPr lang="en-US"/>
              <a:t>cores that run </a:t>
            </a:r>
            <a:r>
              <a:rPr lang="en-US" dirty="0"/>
              <a:t>as a 100% cloud native solution. This HPC solution including the head node, compute nodes, and storage nodes, runs in Azure with no hardware infrastructure to maintain.</a:t>
            </a:r>
          </a:p>
          <a:p>
            <a:r>
              <a:rPr lang="en-US" dirty="0"/>
              <a:t>This solution is built on the Azure managed services: </a:t>
            </a:r>
            <a:r>
              <a:rPr lang="en-US" dirty="0">
                <a:hlinkClick r:id="rId3"/>
              </a:rPr>
              <a:t>Virtual Machine Scale Sets</a:t>
            </a:r>
            <a:r>
              <a:rPr lang="en-US" dirty="0"/>
              <a:t>, </a:t>
            </a:r>
            <a:r>
              <a:rPr lang="en-US" dirty="0">
                <a:hlinkClick r:id="rId4"/>
              </a:rPr>
              <a:t>Virtual Network</a:t>
            </a:r>
            <a:r>
              <a:rPr lang="en-US" dirty="0"/>
              <a:t> and </a:t>
            </a:r>
            <a:r>
              <a:rPr lang="en-US" dirty="0">
                <a:hlinkClick r:id="rId5"/>
              </a:rPr>
              <a:t>Storage</a:t>
            </a:r>
            <a:r>
              <a:rPr lang="en-US" dirty="0"/>
              <a:t>. These services run in a high-availability environment, patched and supported, allowing you to focus on your solution instead of the environment they run in. </a:t>
            </a:r>
          </a:p>
          <a:p>
            <a:endParaRPr lang="en-US" dirty="0"/>
          </a:p>
        </p:txBody>
      </p:sp>
      <p:pic>
        <p:nvPicPr>
          <p:cNvPr id="6" name="Picture 5"/>
          <p:cNvPicPr>
            <a:picLocks noChangeAspect="1"/>
          </p:cNvPicPr>
          <p:nvPr/>
        </p:nvPicPr>
        <p:blipFill>
          <a:blip r:embed="rId6"/>
          <a:stretch>
            <a:fillRect/>
          </a:stretch>
        </p:blipFill>
        <p:spPr>
          <a:xfrm>
            <a:off x="5680957" y="1578419"/>
            <a:ext cx="6255038" cy="5188146"/>
          </a:xfrm>
          <a:prstGeom prst="rect">
            <a:avLst/>
          </a:prstGeom>
        </p:spPr>
      </p:pic>
    </p:spTree>
    <p:extLst>
      <p:ext uri="{BB962C8B-B14F-4D97-AF65-F5344CB8AC3E}">
        <p14:creationId xmlns:p14="http://schemas.microsoft.com/office/powerpoint/2010/main" val="337988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pc="-100" dirty="0"/>
              <a:t>On-premises HPC implementation bursting to Azure</a:t>
            </a:r>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038928" cy="4700587"/>
          </a:xfrm>
        </p:spPr>
        <p:txBody>
          <a:bodyPr>
            <a:normAutofit/>
          </a:bodyPr>
          <a:lstStyle/>
          <a:p>
            <a:r>
              <a:rPr lang="en-US" dirty="0"/>
              <a:t>High performance computing (HPC) applications can extend on-premises big compute. This HPC solution can extend its computational capacity by leveraging the compute-intensive instances of Virtual Machines running in Azure and accessed via Express Route or VPN.</a:t>
            </a:r>
          </a:p>
          <a:p>
            <a:r>
              <a:rPr lang="en-US" dirty="0"/>
              <a:t>This solution is built on the Azure managed services: </a:t>
            </a:r>
            <a:r>
              <a:rPr lang="en-US" dirty="0">
                <a:hlinkClick r:id="rId3"/>
              </a:rPr>
              <a:t>Virtual Machines</a:t>
            </a:r>
            <a:r>
              <a:rPr lang="en-US" dirty="0"/>
              <a:t>, </a:t>
            </a:r>
            <a:r>
              <a:rPr lang="en-US" dirty="0">
                <a:hlinkClick r:id="rId4"/>
              </a:rPr>
              <a:t>Virtual Network</a:t>
            </a:r>
            <a:r>
              <a:rPr lang="en-US" dirty="0"/>
              <a:t>, </a:t>
            </a:r>
            <a:r>
              <a:rPr lang="en-US" dirty="0">
                <a:hlinkClick r:id="rId5"/>
              </a:rPr>
              <a:t>VPN Gateway</a:t>
            </a:r>
            <a:r>
              <a:rPr lang="en-US" dirty="0"/>
              <a:t>, </a:t>
            </a:r>
            <a:r>
              <a:rPr lang="en-US" dirty="0">
                <a:hlinkClick r:id="rId6"/>
              </a:rPr>
              <a:t>ExpressRoute</a:t>
            </a:r>
            <a:r>
              <a:rPr lang="en-US" dirty="0"/>
              <a:t> and </a:t>
            </a:r>
            <a:r>
              <a:rPr lang="en-US" dirty="0">
                <a:hlinkClick r:id="rId7"/>
              </a:rPr>
              <a:t>Storage</a:t>
            </a:r>
            <a:r>
              <a:rPr lang="en-US" dirty="0"/>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srcRect l="17957" r="18846"/>
          <a:stretch/>
        </p:blipFill>
        <p:spPr>
          <a:xfrm>
            <a:off x="5038929" y="2234844"/>
            <a:ext cx="7042824" cy="4286250"/>
          </a:xfrm>
          <a:prstGeom prst="rect">
            <a:avLst/>
          </a:prstGeom>
        </p:spPr>
      </p:pic>
    </p:spTree>
    <p:extLst>
      <p:ext uri="{BB962C8B-B14F-4D97-AF65-F5344CB8AC3E}">
        <p14:creationId xmlns:p14="http://schemas.microsoft.com/office/powerpoint/2010/main" val="312981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147150" y="253211"/>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lang="en-US" dirty="0">
                <a:gradFill>
                  <a:gsLst>
                    <a:gs pos="1250">
                      <a:srgbClr val="FFFFFF"/>
                    </a:gs>
                    <a:gs pos="100000">
                      <a:srgbClr val="FFFFFF"/>
                    </a:gs>
                  </a:gsLst>
                  <a:lin ang="5400000" scaled="0"/>
                </a:gradFill>
              </a:rPr>
              <a:t>Microservices</a:t>
            </a:r>
            <a:endParaRPr dirty="0">
              <a:gradFill>
                <a:gsLst>
                  <a:gs pos="1250">
                    <a:srgbClr val="FFFFFF"/>
                  </a:gs>
                  <a:gs pos="100000">
                    <a:srgbClr val="FFFFFF"/>
                  </a:gs>
                </a:gsLst>
                <a:lin ang="5400000" scaled="0"/>
              </a:gradFill>
            </a:endParaRP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pic>
        <p:nvPicPr>
          <p:cNvPr id="18" name="Content Placeholder 4">
            <a:extLst>
              <a:ext uri="{FF2B5EF4-FFF2-40B4-BE49-F238E27FC236}">
                <a16:creationId xmlns:a16="http://schemas.microsoft.com/office/drawing/2014/main" id="{AD340E1E-A98C-431E-A52E-432CD74ABB81}"/>
              </a:ext>
            </a:extLst>
          </p:cNvPr>
          <p:cNvPicPr>
            <a:picLocks noChangeAspect="1"/>
          </p:cNvPicPr>
          <p:nvPr/>
        </p:nvPicPr>
        <p:blipFill rotWithShape="1">
          <a:blip r:embed="rId3">
            <a:extLst>
              <a:ext uri="{28A0092B-C50C-407E-A947-70E740481C1C}">
                <a14:useLocalDpi xmlns:a14="http://schemas.microsoft.com/office/drawing/2010/main" val="0"/>
              </a:ext>
            </a:extLst>
          </a:blip>
          <a:srcRect l="-1" r="52492"/>
          <a:stretch/>
        </p:blipFill>
        <p:spPr>
          <a:xfrm>
            <a:off x="2289439" y="1581631"/>
            <a:ext cx="3675134" cy="4351338"/>
          </a:xfrm>
          <a:prstGeom prst="rect">
            <a:avLst/>
          </a:prstGeom>
        </p:spPr>
      </p:pic>
      <p:pic>
        <p:nvPicPr>
          <p:cNvPr id="19" name="Content Placeholder 4">
            <a:extLst>
              <a:ext uri="{FF2B5EF4-FFF2-40B4-BE49-F238E27FC236}">
                <a16:creationId xmlns:a16="http://schemas.microsoft.com/office/drawing/2014/main" id="{F5B146F6-9DFF-40FA-879A-24FA8511D233}"/>
              </a:ext>
            </a:extLst>
          </p:cNvPr>
          <p:cNvPicPr>
            <a:picLocks noChangeAspect="1"/>
          </p:cNvPicPr>
          <p:nvPr/>
        </p:nvPicPr>
        <p:blipFill rotWithShape="1">
          <a:blip r:embed="rId3">
            <a:extLst>
              <a:ext uri="{28A0092B-C50C-407E-A947-70E740481C1C}">
                <a14:useLocalDpi xmlns:a14="http://schemas.microsoft.com/office/drawing/2010/main" val="0"/>
              </a:ext>
            </a:extLst>
          </a:blip>
          <a:srcRect l="48376"/>
          <a:stretch/>
        </p:blipFill>
        <p:spPr>
          <a:xfrm>
            <a:off x="6110128" y="1581631"/>
            <a:ext cx="3993467" cy="4351338"/>
          </a:xfrm>
          <a:prstGeom prst="rect">
            <a:avLst/>
          </a:prstGeom>
        </p:spPr>
      </p:pic>
    </p:spTree>
    <p:extLst>
      <p:ext uri="{BB962C8B-B14F-4D97-AF65-F5344CB8AC3E}">
        <p14:creationId xmlns:p14="http://schemas.microsoft.com/office/powerpoint/2010/main" val="2395974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251975" y="1486472"/>
            <a:ext cx="5993429" cy="4834610"/>
          </a:xfrm>
        </p:spPr>
        <p:txBody>
          <a:bodyPr/>
          <a:lstStyle/>
          <a:p>
            <a:r>
              <a:rPr lang="en-US" sz="2400" dirty="0"/>
              <a:t>All services offered as </a:t>
            </a:r>
            <a:r>
              <a:rPr lang="en-US" sz="2400" b="1" dirty="0"/>
              <a:t>ARM resources</a:t>
            </a:r>
          </a:p>
          <a:p>
            <a:pPr marL="336114" indent="-336114">
              <a:buFont typeface="Arial" panose="020B0604020202020204" pitchFamily="34" charset="0"/>
              <a:buChar char="•"/>
            </a:pPr>
            <a:r>
              <a:rPr lang="en-US" sz="2400" dirty="0"/>
              <a:t>Consistent model for creating/managing Azure resources</a:t>
            </a:r>
          </a:p>
          <a:p>
            <a:pPr marL="336114" indent="-336114">
              <a:buFont typeface="Arial" panose="020B0604020202020204" pitchFamily="34" charset="0"/>
              <a:buChar char="•"/>
            </a:pPr>
            <a:r>
              <a:rPr lang="en-US" sz="2400" dirty="0"/>
              <a:t>Relies on </a:t>
            </a:r>
            <a:r>
              <a:rPr lang="en-US" sz="2400" b="1" dirty="0"/>
              <a:t>Resource Providers</a:t>
            </a:r>
            <a:r>
              <a:rPr lang="en-US" sz="2400" dirty="0"/>
              <a:t>, services that can manage a set of resources</a:t>
            </a:r>
          </a:p>
          <a:p>
            <a:pPr marL="336114" indent="-336114">
              <a:buFont typeface="Arial" panose="020B0604020202020204" pitchFamily="34" charset="0"/>
              <a:buChar char="•"/>
            </a:pPr>
            <a:r>
              <a:rPr lang="en-US" sz="2400" dirty="0"/>
              <a:t>Supports declarative templates</a:t>
            </a:r>
          </a:p>
          <a:p>
            <a:endParaRPr lang="en-US" sz="2400" dirty="0"/>
          </a:p>
          <a:p>
            <a:r>
              <a:rPr lang="en-US" sz="2400" dirty="0"/>
              <a:t>Resources are managed in </a:t>
            </a:r>
            <a:r>
              <a:rPr lang="en-US" sz="2400" b="1" dirty="0"/>
              <a:t>resource groups</a:t>
            </a:r>
          </a:p>
          <a:p>
            <a:pPr marL="336114" indent="-336114">
              <a:buFont typeface="Arial" panose="020B0604020202020204" pitchFamily="34" charset="0"/>
              <a:buChar char="•"/>
            </a:pPr>
            <a:r>
              <a:rPr lang="en-US" sz="2400" dirty="0"/>
              <a:t>Deployed together</a:t>
            </a:r>
          </a:p>
          <a:p>
            <a:pPr marL="336114" indent="-336114">
              <a:buFont typeface="Arial" panose="020B0604020202020204" pitchFamily="34" charset="0"/>
              <a:buChar char="•"/>
            </a:pPr>
            <a:r>
              <a:rPr lang="en-US" sz="2400" dirty="0"/>
              <a:t>Managed together</a:t>
            </a:r>
          </a:p>
          <a:p>
            <a:pPr marL="336114" indent="-336114">
              <a:buFont typeface="Arial" panose="020B0604020202020204" pitchFamily="34" charset="0"/>
              <a:buChar char="•"/>
            </a:pPr>
            <a:r>
              <a:rPr lang="en-US" sz="2400" dirty="0"/>
              <a:t>Provides RBAC support</a:t>
            </a:r>
          </a:p>
          <a:p>
            <a:endParaRPr lang="en-US" sz="2400" dirty="0"/>
          </a:p>
        </p:txBody>
      </p:sp>
      <p:pic>
        <p:nvPicPr>
          <p:cNvPr id="4" name="Picture 3"/>
          <p:cNvPicPr>
            <a:picLocks noChangeAspect="1"/>
          </p:cNvPicPr>
          <p:nvPr/>
        </p:nvPicPr>
        <p:blipFill>
          <a:blip r:embed="rId3"/>
          <a:stretch>
            <a:fillRect/>
          </a:stretch>
        </p:blipFill>
        <p:spPr>
          <a:xfrm>
            <a:off x="6023610" y="1408759"/>
            <a:ext cx="5888864" cy="4963713"/>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500"/>
                                        <p:tgtEl>
                                          <p:spTgt spid="2">
                                            <p:txEl>
                                              <p:pRg st="2" end="2"/>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xEl>
                                              <p:pRg st="8" end="8"/>
                                            </p:txEl>
                                          </p:spTgt>
                                        </p:tgtEl>
                                        <p:attrNameLst>
                                          <p:attrName>style.visibility</p:attrName>
                                        </p:attrNameLst>
                                      </p:cBhvr>
                                      <p:to>
                                        <p:strVal val="visible"/>
                                      </p:to>
                                    </p:set>
                                    <p:animEffect transition="in" filter="fade">
                                      <p:cBhvr>
                                        <p:cTn id="36"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44498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1982360"/>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Lightweight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Portable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Scalable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lang="en-US" dirty="0">
                <a:gradFill>
                  <a:gsLst>
                    <a:gs pos="1250">
                      <a:srgbClr val="FFFFFF"/>
                    </a:gs>
                    <a:gs pos="100000">
                      <a:srgbClr val="FFFFFF"/>
                    </a:gs>
                  </a:gsLst>
                  <a:lin ang="5400000" scaled="0"/>
                </a:gradFill>
              </a:rPr>
              <a:t>Containers</a:t>
            </a:r>
            <a:endParaRPr dirty="0">
              <a:gradFill>
                <a:gsLst>
                  <a:gs pos="1250">
                    <a:srgbClr val="FFFFFF"/>
                  </a:gs>
                  <a:gs pos="100000">
                    <a:srgbClr val="FFFFFF"/>
                  </a:gs>
                </a:gsLst>
                <a:lin ang="5400000" scaled="0"/>
              </a:gradFill>
            </a:endParaRP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2614294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406137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65180" y="-353726"/>
            <a:ext cx="654421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Service</a:t>
            </a:r>
            <a:endParaRPr sz="5300">
              <a:solidFill>
                <a:srgbClr val="353535"/>
              </a:solidFill>
            </a:endParaRPr>
          </a:p>
        </p:txBody>
      </p:sp>
      <p:grpSp>
        <p:nvGrpSpPr>
          <p:cNvPr id="34" name="Group 33"/>
          <p:cNvGrpSpPr/>
          <p:nvPr/>
        </p:nvGrpSpPr>
        <p:grpSpPr>
          <a:xfrm>
            <a:off x="6161336" y="1066763"/>
            <a:ext cx="5915303" cy="5088023"/>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algn="ctr" defTabSz="896045">
                <a:defRPr/>
              </a:pPr>
              <a:r>
                <a:rPr lang="en-US" sz="3100"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8" name="Rectangle 47"/>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9" name="Rectangle 48"/>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0" name="Rectangle 49"/>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1" name="Rectangle 50"/>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351910" y="1515260"/>
            <a:ext cx="5736576" cy="456740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Making containers in Azure easy!</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Standard Docker tooling &amp; API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Streamlined provisioning of K8S, DCOS, and Docker Swarm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Linux &amp; Windows Server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&amp; Azure Stack</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ACS --&gt; AKS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Focus on Kubernetes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Managed Orchestrator</a:t>
            </a:r>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txBox="1">
            <a:spLocks/>
          </p:cNvSpPr>
          <p:nvPr/>
        </p:nvSpPr>
        <p:spPr>
          <a:xfrm>
            <a:off x="334454" y="1800992"/>
            <a:ext cx="7401157" cy="2290193"/>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1800">
                <a:solidFill>
                  <a:srgbClr val="353535"/>
                </a:solidFill>
                <a:latin typeface="Segoe UI Semibold" panose="020B0702040204020203" pitchFamily="34" charset="0"/>
                <a:cs typeface="Segoe UI Semibold" panose="020B0702040204020203" pitchFamily="34" charset="0"/>
              </a:rPr>
              <a:t>Simplest </a:t>
            </a:r>
            <a:r>
              <a:rPr lang="en-US" sz="180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No VM management</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13961">
              <a:lnSpc>
                <a:spcPct val="100000"/>
              </a:lnSpc>
              <a:spcBef>
                <a:spcPts val="0"/>
              </a:spcBef>
              <a:spcAft>
                <a:spcPts val="1176"/>
              </a:spcAft>
              <a:buClr>
                <a:srgbClr val="FFFFFF"/>
              </a:buClr>
              <a:buNone/>
              <a:defRPr/>
            </a:pPr>
            <a:endParaRPr lang="en-US" sz="180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65182" y="-353726"/>
            <a:ext cx="9367115"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Instances (Preview)</a:t>
            </a:r>
            <a:endParaRPr sz="5300">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126" y="1800992"/>
            <a:ext cx="5602655" cy="294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grpSp>
        <p:nvGrpSpPr>
          <p:cNvPr id="24" name="Group 23"/>
          <p:cNvGrpSpPr/>
          <p:nvPr/>
        </p:nvGrpSpPr>
        <p:grpSpPr>
          <a:xfrm>
            <a:off x="4827632" y="2271682"/>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783" y="1810247"/>
            <a:ext cx="226365" cy="132952"/>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3450" y="1815953"/>
            <a:ext cx="226332" cy="12724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715" y="1810247"/>
            <a:ext cx="226365" cy="132952"/>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3383" y="1815953"/>
            <a:ext cx="226332" cy="12724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2085" y="1810247"/>
            <a:ext cx="226365" cy="132952"/>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752" y="1815953"/>
            <a:ext cx="226332" cy="12724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2018" y="1810247"/>
            <a:ext cx="226365" cy="132952"/>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686" y="1815953"/>
            <a:ext cx="226332" cy="12724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8352" y="1810247"/>
            <a:ext cx="226365" cy="132952"/>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2018" y="1815953"/>
            <a:ext cx="226332" cy="12724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8284" y="1810247"/>
            <a:ext cx="226365" cy="132952"/>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952" y="1815953"/>
            <a:ext cx="226332" cy="12724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654" y="1810247"/>
            <a:ext cx="226365" cy="132952"/>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4321" y="1815953"/>
            <a:ext cx="226332" cy="12724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5138" y="1815474"/>
            <a:ext cx="226365" cy="132952"/>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328" y="1815953"/>
            <a:ext cx="226332" cy="12724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375" y="1811542"/>
            <a:ext cx="226365" cy="132952"/>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1042" y="1817248"/>
            <a:ext cx="226332" cy="12724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307" y="1811542"/>
            <a:ext cx="226365" cy="132952"/>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975" y="1817248"/>
            <a:ext cx="226332" cy="12724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604" y="1811542"/>
            <a:ext cx="226365" cy="132952"/>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344" y="1817248"/>
            <a:ext cx="226332" cy="12724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84" y="1811542"/>
            <a:ext cx="226365" cy="132952"/>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52" y="1817248"/>
            <a:ext cx="226332" cy="12724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17" y="1811542"/>
            <a:ext cx="226365" cy="132952"/>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684" y="1817248"/>
            <a:ext cx="226332" cy="12724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023" y="1811542"/>
            <a:ext cx="226365" cy="132952"/>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692" y="1817248"/>
            <a:ext cx="226332" cy="12724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59992" y="1811542"/>
            <a:ext cx="226365" cy="132952"/>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061" y="1817248"/>
            <a:ext cx="226332" cy="12724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325" y="1811542"/>
            <a:ext cx="226365" cy="132952"/>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592" y="1817248"/>
            <a:ext cx="226332" cy="12724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433" y="1815017"/>
            <a:ext cx="226365" cy="132952"/>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100" y="1820721"/>
            <a:ext cx="226332" cy="12724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7766" y="1815017"/>
            <a:ext cx="226365" cy="132952"/>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033" y="1820721"/>
            <a:ext cx="226332" cy="12724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315" y="1815017"/>
            <a:ext cx="226365" cy="132952"/>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3803" y="1820721"/>
            <a:ext cx="226332" cy="12724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3819" y="1815017"/>
            <a:ext cx="226365" cy="132952"/>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486" y="1820721"/>
            <a:ext cx="226332" cy="12724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3751" y="1815017"/>
            <a:ext cx="226365" cy="132952"/>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419" y="1820721"/>
            <a:ext cx="226332" cy="12724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7758" y="1815017"/>
            <a:ext cx="226365" cy="132952"/>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1425" y="1820721"/>
            <a:ext cx="226332" cy="12724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127" y="1815017"/>
            <a:ext cx="226365" cy="132952"/>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3795" y="1820721"/>
            <a:ext cx="226332" cy="127247"/>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3727" y="1820721"/>
            <a:ext cx="226332" cy="127247"/>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8733" y="1716360"/>
            <a:ext cx="32" cy="26328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052" y="1716360"/>
            <a:ext cx="32" cy="26328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058" y="1716360"/>
            <a:ext cx="32" cy="26328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7083" y="1707133"/>
            <a:ext cx="32" cy="26328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7017" y="1707133"/>
            <a:ext cx="32" cy="26328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9385" y="1711593"/>
            <a:ext cx="32" cy="26328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9319" y="1711593"/>
            <a:ext cx="32" cy="26328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9252" y="1707133"/>
            <a:ext cx="32" cy="26328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585" y="1707133"/>
            <a:ext cx="32" cy="26328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954" y="1707133"/>
            <a:ext cx="32" cy="26328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961" y="1707133"/>
            <a:ext cx="32" cy="26328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675" y="1708428"/>
            <a:ext cx="32" cy="26328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609" y="1708428"/>
            <a:ext cx="32" cy="26328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977" y="1708428"/>
            <a:ext cx="32" cy="26328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85" y="1708428"/>
            <a:ext cx="32" cy="26328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17" y="1708428"/>
            <a:ext cx="32" cy="26328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472" y="1708428"/>
            <a:ext cx="32" cy="26328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695" y="1708428"/>
            <a:ext cx="32" cy="26328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226" y="1708428"/>
            <a:ext cx="32" cy="26328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8666" y="1711903"/>
            <a:ext cx="32" cy="26328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436" y="1711903"/>
            <a:ext cx="32" cy="26328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119" y="1711903"/>
            <a:ext cx="32" cy="26328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7428" y="1711903"/>
            <a:ext cx="32" cy="26328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7361" y="1711903"/>
            <a:ext cx="32" cy="26328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242" y="1950200"/>
            <a:ext cx="226365" cy="132952"/>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325" y="1950200"/>
            <a:ext cx="226365" cy="132952"/>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8750" y="1953673"/>
            <a:ext cx="226365" cy="132952"/>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433" y="1953673"/>
            <a:ext cx="226365" cy="132952"/>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8683" y="1953673"/>
            <a:ext cx="226365" cy="132952"/>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7766" y="1953673"/>
            <a:ext cx="226365" cy="132952"/>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453" y="1953673"/>
            <a:ext cx="226365" cy="132952"/>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315" y="1953673"/>
            <a:ext cx="226365" cy="132952"/>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135" y="1953673"/>
            <a:ext cx="226365" cy="132952"/>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3819" y="1953673"/>
            <a:ext cx="226365" cy="132952"/>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069" y="1953673"/>
            <a:ext cx="226365" cy="132952"/>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3751" y="1953673"/>
            <a:ext cx="226365" cy="132952"/>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075" y="1953673"/>
            <a:ext cx="226365" cy="132952"/>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7758" y="1953673"/>
            <a:ext cx="226365" cy="132952"/>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7445" y="1953673"/>
            <a:ext cx="226365" cy="132952"/>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127" y="1953673"/>
            <a:ext cx="226365" cy="132952"/>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7377" y="1953673"/>
            <a:ext cx="226365" cy="132952"/>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7100" y="1683000"/>
            <a:ext cx="226365" cy="132952"/>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783" y="1677295"/>
            <a:ext cx="226365" cy="14436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7033" y="1687460"/>
            <a:ext cx="226365" cy="132952"/>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715" y="1677295"/>
            <a:ext cx="226365" cy="14436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9402" y="1683000"/>
            <a:ext cx="226365" cy="132952"/>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2085" y="1677295"/>
            <a:ext cx="226365" cy="14436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9336" y="1683000"/>
            <a:ext cx="226365" cy="132952"/>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2018" y="1677295"/>
            <a:ext cx="226365" cy="14436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668" y="1683000"/>
            <a:ext cx="226365" cy="132952"/>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8352" y="1677295"/>
            <a:ext cx="226365" cy="14436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602" y="1683000"/>
            <a:ext cx="226365" cy="132952"/>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8284" y="1677295"/>
            <a:ext cx="226365" cy="14436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971" y="1683000"/>
            <a:ext cx="226365" cy="132952"/>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654" y="1677295"/>
            <a:ext cx="226365" cy="14436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978" y="1683000"/>
            <a:ext cx="226365" cy="132952"/>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5138" y="1682520"/>
            <a:ext cx="226365" cy="14436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692" y="1684295"/>
            <a:ext cx="226365" cy="132952"/>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375" y="1678590"/>
            <a:ext cx="226365" cy="14436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625" y="1684295"/>
            <a:ext cx="226365" cy="132952"/>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307" y="1678590"/>
            <a:ext cx="226365" cy="14436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994" y="1684295"/>
            <a:ext cx="226365" cy="132952"/>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604" y="1678590"/>
            <a:ext cx="226365" cy="14436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402" y="1684295"/>
            <a:ext cx="226365" cy="132952"/>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84" y="1678590"/>
            <a:ext cx="226365" cy="14436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34" y="1688755"/>
            <a:ext cx="226365" cy="132952"/>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17" y="1678590"/>
            <a:ext cx="226365" cy="14436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342" y="1684295"/>
            <a:ext cx="226365" cy="132952"/>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023" y="1678590"/>
            <a:ext cx="226365" cy="14436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711" y="1684295"/>
            <a:ext cx="226365" cy="132952"/>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59992" y="1678590"/>
            <a:ext cx="226365" cy="14436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242" y="1684295"/>
            <a:ext cx="226365" cy="132952"/>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325" y="1678590"/>
            <a:ext cx="226365" cy="14436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8750" y="1687769"/>
            <a:ext cx="226365" cy="132952"/>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433" y="1682064"/>
            <a:ext cx="226365" cy="14436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8683" y="1687769"/>
            <a:ext cx="226365" cy="132952"/>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7766" y="1682064"/>
            <a:ext cx="226365" cy="14436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453" y="1687769"/>
            <a:ext cx="226365" cy="132952"/>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315" y="1682064"/>
            <a:ext cx="226365" cy="14436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135" y="1687769"/>
            <a:ext cx="226365" cy="132952"/>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3819" y="1682064"/>
            <a:ext cx="226365" cy="14436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069" y="1687769"/>
            <a:ext cx="226365" cy="132952"/>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3751" y="1682064"/>
            <a:ext cx="226365" cy="14436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075" y="1687769"/>
            <a:ext cx="226365" cy="132952"/>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7758" y="1682064"/>
            <a:ext cx="226365" cy="14436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7445" y="1687769"/>
            <a:ext cx="226365" cy="132952"/>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127" y="1682064"/>
            <a:ext cx="226365" cy="14436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7377" y="1687769"/>
            <a:ext cx="226365" cy="132952"/>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7100" y="1948906"/>
            <a:ext cx="226365" cy="132952"/>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783" y="1948906"/>
            <a:ext cx="226365" cy="132952"/>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7033" y="1948906"/>
            <a:ext cx="226365" cy="132952"/>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715" y="1948906"/>
            <a:ext cx="226365" cy="132952"/>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9402" y="1948906"/>
            <a:ext cx="226365" cy="132952"/>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2085" y="1948906"/>
            <a:ext cx="226365" cy="132952"/>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9336" y="1948906"/>
            <a:ext cx="226365" cy="132952"/>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2018" y="1948906"/>
            <a:ext cx="226365" cy="132952"/>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668" y="1948906"/>
            <a:ext cx="226365" cy="132952"/>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8352" y="1948906"/>
            <a:ext cx="226365" cy="132952"/>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602" y="1948906"/>
            <a:ext cx="226365" cy="132952"/>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8284" y="1948906"/>
            <a:ext cx="226365" cy="132952"/>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971" y="1948906"/>
            <a:ext cx="226365" cy="132952"/>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654" y="1948906"/>
            <a:ext cx="226365" cy="132952"/>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978" y="1948906"/>
            <a:ext cx="226365" cy="132952"/>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692" y="1950200"/>
            <a:ext cx="226365" cy="132952"/>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375" y="1950200"/>
            <a:ext cx="226365" cy="132952"/>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625" y="1950200"/>
            <a:ext cx="226365" cy="132952"/>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307" y="1950200"/>
            <a:ext cx="226365" cy="132952"/>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994" y="1950200"/>
            <a:ext cx="226365" cy="132952"/>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604" y="1950200"/>
            <a:ext cx="226365" cy="132952"/>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402" y="1950200"/>
            <a:ext cx="226365" cy="132952"/>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84" y="1950200"/>
            <a:ext cx="226365" cy="132952"/>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34" y="1950200"/>
            <a:ext cx="226365" cy="132952"/>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17" y="1950200"/>
            <a:ext cx="226365" cy="132952"/>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342" y="1950200"/>
            <a:ext cx="226365" cy="132952"/>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023" y="1950200"/>
            <a:ext cx="226365" cy="132952"/>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711" y="1950200"/>
            <a:ext cx="226365" cy="132952"/>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59992" y="1950200"/>
            <a:ext cx="226365" cy="132952"/>
          </a:xfrm>
          <a:prstGeom prst="line">
            <a:avLst/>
          </a:prstGeom>
          <a:noFill/>
          <a:ln w="6350" cap="flat" cmpd="sng" algn="ctr">
            <a:solidFill>
              <a:srgbClr val="5B9BD5"/>
            </a:solidFill>
            <a:prstDash val="solid"/>
            <a:miter lim="800000"/>
          </a:ln>
          <a:effectLst/>
        </p:spPr>
      </p:cxnSp>
      <p:sp>
        <p:nvSpPr>
          <p:cNvPr id="372" name="Hexagon 371"/>
          <p:cNvSpPr/>
          <p:nvPr/>
        </p:nvSpPr>
        <p:spPr>
          <a:xfrm>
            <a:off x="682363"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8" name="Straight Connector 377"/>
          <p:cNvCxnSpPr/>
          <p:nvPr/>
        </p:nvCxnSpPr>
        <p:spPr>
          <a:xfrm>
            <a:off x="1039783" y="1821659"/>
            <a:ext cx="32" cy="263282"/>
          </a:xfrm>
          <a:prstGeom prst="line">
            <a:avLst/>
          </a:prstGeom>
          <a:noFill/>
          <a:ln w="6350" cap="flat" cmpd="sng" algn="ctr">
            <a:solidFill>
              <a:srgbClr val="5B9BD5"/>
            </a:solidFill>
            <a:prstDash val="solid"/>
            <a:miter lim="800000"/>
          </a:ln>
          <a:effectLst/>
        </p:spPr>
      </p:cxnSp>
      <p:sp>
        <p:nvSpPr>
          <p:cNvPr id="384" name="Hexagon 383"/>
          <p:cNvSpPr/>
          <p:nvPr/>
        </p:nvSpPr>
        <p:spPr>
          <a:xfrm>
            <a:off x="1132297"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0" name="Straight Connector 389"/>
          <p:cNvCxnSpPr/>
          <p:nvPr/>
        </p:nvCxnSpPr>
        <p:spPr>
          <a:xfrm>
            <a:off x="1489716" y="1821659"/>
            <a:ext cx="32" cy="263282"/>
          </a:xfrm>
          <a:prstGeom prst="line">
            <a:avLst/>
          </a:prstGeom>
          <a:noFill/>
          <a:ln w="6350" cap="flat" cmpd="sng" algn="ctr">
            <a:solidFill>
              <a:srgbClr val="5B9BD5"/>
            </a:solidFill>
            <a:prstDash val="solid"/>
            <a:miter lim="800000"/>
          </a:ln>
          <a:effectLst/>
        </p:spPr>
      </p:cxnSp>
      <p:sp>
        <p:nvSpPr>
          <p:cNvPr id="396" name="Hexagon 395"/>
          <p:cNvSpPr/>
          <p:nvPr/>
        </p:nvSpPr>
        <p:spPr>
          <a:xfrm>
            <a:off x="15846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02" name="Straight Connector 401"/>
          <p:cNvCxnSpPr/>
          <p:nvPr/>
        </p:nvCxnSpPr>
        <p:spPr>
          <a:xfrm>
            <a:off x="1942085" y="1821659"/>
            <a:ext cx="32" cy="263282"/>
          </a:xfrm>
          <a:prstGeom prst="line">
            <a:avLst/>
          </a:prstGeom>
          <a:noFill/>
          <a:ln w="6350" cap="flat" cmpd="sng" algn="ctr">
            <a:solidFill>
              <a:srgbClr val="5B9BD5"/>
            </a:solidFill>
            <a:prstDash val="solid"/>
            <a:miter lim="800000"/>
          </a:ln>
          <a:effectLst/>
        </p:spPr>
      </p:cxnSp>
      <p:sp>
        <p:nvSpPr>
          <p:cNvPr id="408" name="Hexagon 407"/>
          <p:cNvSpPr/>
          <p:nvPr/>
        </p:nvSpPr>
        <p:spPr>
          <a:xfrm>
            <a:off x="2034599"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4" name="Straight Connector 413"/>
          <p:cNvCxnSpPr/>
          <p:nvPr/>
        </p:nvCxnSpPr>
        <p:spPr>
          <a:xfrm>
            <a:off x="2392019" y="1817199"/>
            <a:ext cx="32" cy="263282"/>
          </a:xfrm>
          <a:prstGeom prst="line">
            <a:avLst/>
          </a:prstGeom>
          <a:noFill/>
          <a:ln w="6350" cap="flat" cmpd="sng" algn="ctr">
            <a:solidFill>
              <a:srgbClr val="5B9BD5"/>
            </a:solidFill>
            <a:prstDash val="solid"/>
            <a:miter lim="800000"/>
          </a:ln>
          <a:effectLst/>
        </p:spPr>
      </p:cxnSp>
      <p:sp>
        <p:nvSpPr>
          <p:cNvPr id="420" name="Hexagon 419"/>
          <p:cNvSpPr/>
          <p:nvPr/>
        </p:nvSpPr>
        <p:spPr>
          <a:xfrm>
            <a:off x="2484532"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6" name="Straight Connector 425"/>
          <p:cNvCxnSpPr/>
          <p:nvPr/>
        </p:nvCxnSpPr>
        <p:spPr>
          <a:xfrm>
            <a:off x="2838352" y="1821659"/>
            <a:ext cx="32" cy="263282"/>
          </a:xfrm>
          <a:prstGeom prst="line">
            <a:avLst/>
          </a:prstGeom>
          <a:noFill/>
          <a:ln w="6350" cap="flat" cmpd="sng" algn="ctr">
            <a:solidFill>
              <a:srgbClr val="5B9BD5"/>
            </a:solidFill>
            <a:prstDash val="solid"/>
            <a:miter lim="800000"/>
          </a:ln>
          <a:effectLst/>
        </p:spPr>
      </p:cxnSp>
      <p:sp>
        <p:nvSpPr>
          <p:cNvPr id="432" name="Hexagon 431"/>
          <p:cNvSpPr/>
          <p:nvPr/>
        </p:nvSpPr>
        <p:spPr>
          <a:xfrm>
            <a:off x="29308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8" name="Straight Connector 437"/>
          <p:cNvCxnSpPr/>
          <p:nvPr/>
        </p:nvCxnSpPr>
        <p:spPr>
          <a:xfrm>
            <a:off x="3288285" y="1821659"/>
            <a:ext cx="32" cy="263282"/>
          </a:xfrm>
          <a:prstGeom prst="line">
            <a:avLst/>
          </a:prstGeom>
          <a:noFill/>
          <a:ln w="6350" cap="flat" cmpd="sng" algn="ctr">
            <a:solidFill>
              <a:srgbClr val="5B9BD5"/>
            </a:solidFill>
            <a:prstDash val="solid"/>
            <a:miter lim="800000"/>
          </a:ln>
          <a:effectLst/>
        </p:spPr>
      </p:cxnSp>
      <p:sp>
        <p:nvSpPr>
          <p:cNvPr id="444" name="Hexagon 443"/>
          <p:cNvSpPr/>
          <p:nvPr/>
        </p:nvSpPr>
        <p:spPr>
          <a:xfrm>
            <a:off x="3383234"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0" name="Straight Connector 449"/>
          <p:cNvCxnSpPr/>
          <p:nvPr/>
        </p:nvCxnSpPr>
        <p:spPr>
          <a:xfrm>
            <a:off x="3740654" y="1821659"/>
            <a:ext cx="32" cy="263282"/>
          </a:xfrm>
          <a:prstGeom prst="line">
            <a:avLst/>
          </a:prstGeom>
          <a:noFill/>
          <a:ln w="6350" cap="flat" cmpd="sng" algn="ctr">
            <a:solidFill>
              <a:srgbClr val="5B9BD5"/>
            </a:solidFill>
            <a:prstDash val="solid"/>
            <a:miter lim="800000"/>
          </a:ln>
          <a:effectLst/>
        </p:spPr>
      </p:cxnSp>
      <p:sp>
        <p:nvSpPr>
          <p:cNvPr id="456" name="Hexagon 455"/>
          <p:cNvSpPr/>
          <p:nvPr/>
        </p:nvSpPr>
        <p:spPr>
          <a:xfrm>
            <a:off x="3837241"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61" name="Straight Connector 460"/>
          <p:cNvCxnSpPr/>
          <p:nvPr/>
        </p:nvCxnSpPr>
        <p:spPr>
          <a:xfrm flipH="1">
            <a:off x="4185138" y="1954131"/>
            <a:ext cx="226365" cy="132952"/>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6136" y="1826884"/>
            <a:ext cx="32" cy="263282"/>
          </a:xfrm>
          <a:prstGeom prst="line">
            <a:avLst/>
          </a:prstGeom>
          <a:noFill/>
          <a:ln w="6350" cap="flat" cmpd="sng" algn="ctr">
            <a:solidFill>
              <a:srgbClr val="5B9BD5"/>
            </a:solidFill>
            <a:prstDash val="solid"/>
            <a:miter lim="800000"/>
          </a:ln>
          <a:effectLst/>
        </p:spPr>
      </p:cxnSp>
      <p:sp>
        <p:nvSpPr>
          <p:cNvPr id="468" name="Hexagon 467"/>
          <p:cNvSpPr/>
          <p:nvPr/>
        </p:nvSpPr>
        <p:spPr>
          <a:xfrm>
            <a:off x="428995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4" name="Straight Connector 473"/>
          <p:cNvCxnSpPr/>
          <p:nvPr/>
        </p:nvCxnSpPr>
        <p:spPr>
          <a:xfrm>
            <a:off x="4647376" y="1822954"/>
            <a:ext cx="32" cy="263282"/>
          </a:xfrm>
          <a:prstGeom prst="line">
            <a:avLst/>
          </a:prstGeom>
          <a:noFill/>
          <a:ln w="6350" cap="flat" cmpd="sng" algn="ctr">
            <a:solidFill>
              <a:srgbClr val="5B9BD5"/>
            </a:solidFill>
            <a:prstDash val="solid"/>
            <a:miter lim="800000"/>
          </a:ln>
          <a:effectLst/>
        </p:spPr>
      </p:cxnSp>
      <p:sp>
        <p:nvSpPr>
          <p:cNvPr id="480" name="Hexagon 479"/>
          <p:cNvSpPr/>
          <p:nvPr/>
        </p:nvSpPr>
        <p:spPr>
          <a:xfrm>
            <a:off x="4739889"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6" name="Straight Connector 485"/>
          <p:cNvCxnSpPr/>
          <p:nvPr/>
        </p:nvCxnSpPr>
        <p:spPr>
          <a:xfrm>
            <a:off x="5097309" y="1822954"/>
            <a:ext cx="32" cy="263282"/>
          </a:xfrm>
          <a:prstGeom prst="line">
            <a:avLst/>
          </a:prstGeom>
          <a:noFill/>
          <a:ln w="6350" cap="flat" cmpd="sng" algn="ctr">
            <a:solidFill>
              <a:srgbClr val="5B9BD5"/>
            </a:solidFill>
            <a:prstDash val="solid"/>
            <a:miter lim="800000"/>
          </a:ln>
          <a:effectLst/>
        </p:spPr>
      </p:cxnSp>
      <p:sp>
        <p:nvSpPr>
          <p:cNvPr id="492" name="Hexagon 491"/>
          <p:cNvSpPr/>
          <p:nvPr/>
        </p:nvSpPr>
        <p:spPr>
          <a:xfrm>
            <a:off x="519225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8" name="Straight Connector 497"/>
          <p:cNvCxnSpPr/>
          <p:nvPr/>
        </p:nvCxnSpPr>
        <p:spPr>
          <a:xfrm>
            <a:off x="5549678" y="1822954"/>
            <a:ext cx="32" cy="263282"/>
          </a:xfrm>
          <a:prstGeom prst="line">
            <a:avLst/>
          </a:prstGeom>
          <a:noFill/>
          <a:ln w="6350" cap="flat" cmpd="sng" algn="ctr">
            <a:solidFill>
              <a:srgbClr val="5B9BD5"/>
            </a:solidFill>
            <a:prstDash val="solid"/>
            <a:miter lim="800000"/>
          </a:ln>
          <a:effectLst/>
        </p:spPr>
      </p:cxnSp>
      <p:sp>
        <p:nvSpPr>
          <p:cNvPr id="504" name="Hexagon 503"/>
          <p:cNvSpPr/>
          <p:nvPr/>
        </p:nvSpPr>
        <p:spPr>
          <a:xfrm>
            <a:off x="564266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0" name="Straight Connector 509"/>
          <p:cNvCxnSpPr/>
          <p:nvPr/>
        </p:nvCxnSpPr>
        <p:spPr>
          <a:xfrm>
            <a:off x="6000085" y="1822954"/>
            <a:ext cx="32" cy="263282"/>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22" name="Straight Connector 521"/>
          <p:cNvCxnSpPr/>
          <p:nvPr/>
        </p:nvCxnSpPr>
        <p:spPr>
          <a:xfrm>
            <a:off x="6450018" y="1822954"/>
            <a:ext cx="32" cy="263282"/>
          </a:xfrm>
          <a:prstGeom prst="line">
            <a:avLst/>
          </a:prstGeom>
          <a:noFill/>
          <a:ln w="6350" cap="flat" cmpd="sng" algn="ctr">
            <a:solidFill>
              <a:srgbClr val="5B9BD5"/>
            </a:solidFill>
            <a:prstDash val="solid"/>
            <a:miter lim="800000"/>
          </a:ln>
          <a:effectLst/>
        </p:spPr>
      </p:cxnSp>
      <p:sp>
        <p:nvSpPr>
          <p:cNvPr id="528" name="Hexagon 527"/>
          <p:cNvSpPr/>
          <p:nvPr/>
        </p:nvSpPr>
        <p:spPr>
          <a:xfrm>
            <a:off x="654660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4" name="Straight Connector 533"/>
          <p:cNvCxnSpPr/>
          <p:nvPr/>
        </p:nvCxnSpPr>
        <p:spPr>
          <a:xfrm>
            <a:off x="6904025" y="1822954"/>
            <a:ext cx="32" cy="263282"/>
          </a:xfrm>
          <a:prstGeom prst="line">
            <a:avLst/>
          </a:prstGeom>
          <a:noFill/>
          <a:ln w="6350" cap="flat" cmpd="sng" algn="ctr">
            <a:solidFill>
              <a:srgbClr val="5B9BD5"/>
            </a:solidFill>
            <a:prstDash val="solid"/>
            <a:miter lim="800000"/>
          </a:ln>
          <a:effectLst/>
        </p:spPr>
      </p:cxnSp>
      <p:sp>
        <p:nvSpPr>
          <p:cNvPr id="540" name="Hexagon 539"/>
          <p:cNvSpPr/>
          <p:nvPr/>
        </p:nvSpPr>
        <p:spPr>
          <a:xfrm>
            <a:off x="699897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6" name="Straight Connector 545"/>
          <p:cNvCxnSpPr/>
          <p:nvPr/>
        </p:nvCxnSpPr>
        <p:spPr>
          <a:xfrm>
            <a:off x="7356395" y="1822954"/>
            <a:ext cx="32" cy="263282"/>
          </a:xfrm>
          <a:prstGeom prst="line">
            <a:avLst/>
          </a:prstGeom>
          <a:noFill/>
          <a:ln w="6350" cap="flat" cmpd="sng" algn="ctr">
            <a:solidFill>
              <a:srgbClr val="5B9BD5"/>
            </a:solidFill>
            <a:prstDash val="solid"/>
            <a:miter lim="800000"/>
          </a:ln>
          <a:effectLst/>
        </p:spPr>
      </p:cxnSp>
      <p:sp>
        <p:nvSpPr>
          <p:cNvPr id="552" name="Hexagon 551"/>
          <p:cNvSpPr/>
          <p:nvPr/>
        </p:nvSpPr>
        <p:spPr>
          <a:xfrm>
            <a:off x="7452506"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8" name="Straight Connector 557"/>
          <p:cNvCxnSpPr/>
          <p:nvPr/>
        </p:nvCxnSpPr>
        <p:spPr>
          <a:xfrm>
            <a:off x="7806327" y="1822954"/>
            <a:ext cx="32" cy="263282"/>
          </a:xfrm>
          <a:prstGeom prst="line">
            <a:avLst/>
          </a:prstGeom>
          <a:noFill/>
          <a:ln w="6350" cap="flat" cmpd="sng" algn="ctr">
            <a:solidFill>
              <a:srgbClr val="5B9BD5"/>
            </a:solidFill>
            <a:prstDash val="solid"/>
            <a:miter lim="800000"/>
          </a:ln>
          <a:effectLst/>
        </p:spPr>
      </p:cxnSp>
      <p:sp>
        <p:nvSpPr>
          <p:cNvPr id="564" name="Hexagon 563"/>
          <p:cNvSpPr/>
          <p:nvPr/>
        </p:nvSpPr>
        <p:spPr>
          <a:xfrm>
            <a:off x="7904013"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0" name="Straight Connector 569"/>
          <p:cNvCxnSpPr/>
          <p:nvPr/>
        </p:nvCxnSpPr>
        <p:spPr>
          <a:xfrm>
            <a:off x="8261433" y="1826427"/>
            <a:ext cx="32" cy="263282"/>
          </a:xfrm>
          <a:prstGeom prst="line">
            <a:avLst/>
          </a:prstGeom>
          <a:noFill/>
          <a:ln w="6350" cap="flat" cmpd="sng" algn="ctr">
            <a:solidFill>
              <a:srgbClr val="5B9BD5"/>
            </a:solidFill>
            <a:prstDash val="solid"/>
            <a:miter lim="800000"/>
          </a:ln>
          <a:effectLst/>
        </p:spPr>
      </p:cxnSp>
      <p:sp>
        <p:nvSpPr>
          <p:cNvPr id="576" name="Hexagon 575"/>
          <p:cNvSpPr/>
          <p:nvPr/>
        </p:nvSpPr>
        <p:spPr>
          <a:xfrm>
            <a:off x="835394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82" name="Straight Connector 581"/>
          <p:cNvCxnSpPr/>
          <p:nvPr/>
        </p:nvCxnSpPr>
        <p:spPr>
          <a:xfrm>
            <a:off x="8707767" y="1826427"/>
            <a:ext cx="32" cy="263282"/>
          </a:xfrm>
          <a:prstGeom prst="line">
            <a:avLst/>
          </a:prstGeom>
          <a:noFill/>
          <a:ln w="6350" cap="flat" cmpd="sng" algn="ctr">
            <a:solidFill>
              <a:srgbClr val="5B9BD5"/>
            </a:solidFill>
            <a:prstDash val="solid"/>
            <a:miter lim="800000"/>
          </a:ln>
          <a:effectLst/>
        </p:spPr>
      </p:cxnSp>
      <p:sp>
        <p:nvSpPr>
          <p:cNvPr id="588" name="Hexagon 587"/>
          <p:cNvSpPr/>
          <p:nvPr/>
        </p:nvSpPr>
        <p:spPr>
          <a:xfrm>
            <a:off x="880271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4" name="Straight Connector 593"/>
          <p:cNvCxnSpPr/>
          <p:nvPr/>
        </p:nvCxnSpPr>
        <p:spPr>
          <a:xfrm>
            <a:off x="9156538" y="1826427"/>
            <a:ext cx="32" cy="263282"/>
          </a:xfrm>
          <a:prstGeom prst="line">
            <a:avLst/>
          </a:prstGeom>
          <a:noFill/>
          <a:ln w="6350" cap="flat" cmpd="sng" algn="ctr">
            <a:solidFill>
              <a:srgbClr val="5B9BD5"/>
            </a:solidFill>
            <a:prstDash val="solid"/>
            <a:miter lim="800000"/>
          </a:ln>
          <a:effectLst/>
        </p:spPr>
      </p:cxnSp>
      <p:sp>
        <p:nvSpPr>
          <p:cNvPr id="600" name="Hexagon 599"/>
          <p:cNvSpPr/>
          <p:nvPr/>
        </p:nvSpPr>
        <p:spPr>
          <a:xfrm>
            <a:off x="9246399"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6" name="Straight Connector 605"/>
          <p:cNvCxnSpPr/>
          <p:nvPr/>
        </p:nvCxnSpPr>
        <p:spPr>
          <a:xfrm>
            <a:off x="9603820" y="1826427"/>
            <a:ext cx="32" cy="263282"/>
          </a:xfrm>
          <a:prstGeom prst="line">
            <a:avLst/>
          </a:prstGeom>
          <a:noFill/>
          <a:ln w="6350" cap="flat" cmpd="sng" algn="ctr">
            <a:solidFill>
              <a:srgbClr val="5B9BD5"/>
            </a:solidFill>
            <a:prstDash val="solid"/>
            <a:miter lim="800000"/>
          </a:ln>
          <a:effectLst/>
        </p:spPr>
      </p:cxnSp>
      <p:sp>
        <p:nvSpPr>
          <p:cNvPr id="612" name="Hexagon 611"/>
          <p:cNvSpPr/>
          <p:nvPr/>
        </p:nvSpPr>
        <p:spPr>
          <a:xfrm>
            <a:off x="9696332"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8" name="Straight Connector 617"/>
          <p:cNvCxnSpPr/>
          <p:nvPr/>
        </p:nvCxnSpPr>
        <p:spPr>
          <a:xfrm>
            <a:off x="10053752" y="1826427"/>
            <a:ext cx="32" cy="263282"/>
          </a:xfrm>
          <a:prstGeom prst="line">
            <a:avLst/>
          </a:prstGeom>
          <a:noFill/>
          <a:ln w="6350" cap="flat" cmpd="sng" algn="ctr">
            <a:solidFill>
              <a:srgbClr val="5B9BD5"/>
            </a:solidFill>
            <a:prstDash val="solid"/>
            <a:miter lim="800000"/>
          </a:ln>
          <a:effectLst/>
        </p:spPr>
      </p:cxnSp>
      <p:sp>
        <p:nvSpPr>
          <p:cNvPr id="624" name="Hexagon 623"/>
          <p:cNvSpPr/>
          <p:nvPr/>
        </p:nvSpPr>
        <p:spPr>
          <a:xfrm>
            <a:off x="1015033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0" name="Straight Connector 629"/>
          <p:cNvCxnSpPr/>
          <p:nvPr/>
        </p:nvCxnSpPr>
        <p:spPr>
          <a:xfrm>
            <a:off x="10507759" y="1826427"/>
            <a:ext cx="32" cy="263282"/>
          </a:xfrm>
          <a:prstGeom prst="line">
            <a:avLst/>
          </a:prstGeom>
          <a:noFill/>
          <a:ln w="6350" cap="flat" cmpd="sng" algn="ctr">
            <a:solidFill>
              <a:srgbClr val="5B9BD5"/>
            </a:solidFill>
            <a:prstDash val="solid"/>
            <a:miter lim="800000"/>
          </a:ln>
          <a:effectLst/>
        </p:spPr>
      </p:cxnSp>
      <p:sp>
        <p:nvSpPr>
          <p:cNvPr id="636" name="Hexagon 635"/>
          <p:cNvSpPr/>
          <p:nvPr/>
        </p:nvSpPr>
        <p:spPr>
          <a:xfrm>
            <a:off x="1060270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42" name="Straight Connector 641"/>
          <p:cNvCxnSpPr/>
          <p:nvPr/>
        </p:nvCxnSpPr>
        <p:spPr>
          <a:xfrm>
            <a:off x="10960129" y="1826427"/>
            <a:ext cx="32" cy="263282"/>
          </a:xfrm>
          <a:prstGeom prst="line">
            <a:avLst/>
          </a:prstGeom>
          <a:noFill/>
          <a:ln w="6350" cap="flat" cmpd="sng" algn="ctr">
            <a:solidFill>
              <a:srgbClr val="5B9BD5"/>
            </a:solidFill>
            <a:prstDash val="solid"/>
            <a:miter lim="800000"/>
          </a:ln>
          <a:effectLst/>
        </p:spPr>
      </p:cxnSp>
      <p:sp>
        <p:nvSpPr>
          <p:cNvPr id="648" name="Hexagon 647"/>
          <p:cNvSpPr/>
          <p:nvPr/>
        </p:nvSpPr>
        <p:spPr>
          <a:xfrm>
            <a:off x="11052641"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2" name="Straight Connector 651"/>
          <p:cNvCxnSpPr/>
          <p:nvPr/>
        </p:nvCxnSpPr>
        <p:spPr>
          <a:xfrm>
            <a:off x="11410062" y="1826427"/>
            <a:ext cx="32" cy="26328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fontScale="90000"/>
          </a:bodyPr>
          <a:lstStyle/>
          <a:p>
            <a:r>
              <a:rPr lang="en-US"/>
              <a:t>Microsoft Azure Service Fabric</a:t>
            </a:r>
            <a:br>
              <a:rPr lang="en-US"/>
            </a:br>
            <a:r>
              <a:rPr lang="en-US" sz="2745" spc="-150"/>
              <a:t>A platform for reliable, </a:t>
            </a:r>
            <a:r>
              <a:rPr lang="en-US" sz="2745" spc="-150" err="1"/>
              <a:t>hyperscale</a:t>
            </a:r>
            <a:r>
              <a:rPr lang="en-US" sz="2745" spc="-150"/>
              <a:t>, microservice-based applications</a:t>
            </a:r>
          </a:p>
        </p:txBody>
      </p:sp>
      <p:sp>
        <p:nvSpPr>
          <p:cNvPr id="370" name="Hexagon 369"/>
          <p:cNvSpPr/>
          <p:nvPr/>
        </p:nvSpPr>
        <p:spPr>
          <a:xfrm>
            <a:off x="682363"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908728"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908728"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2" name="Hexagon 381"/>
          <p:cNvSpPr/>
          <p:nvPr/>
        </p:nvSpPr>
        <p:spPr>
          <a:xfrm>
            <a:off x="1132297"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358662"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358662"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4" name="Hexagon 393"/>
          <p:cNvSpPr/>
          <p:nvPr/>
        </p:nvSpPr>
        <p:spPr>
          <a:xfrm>
            <a:off x="15846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8110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8110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6" name="Hexagon 405"/>
          <p:cNvSpPr/>
          <p:nvPr/>
        </p:nvSpPr>
        <p:spPr>
          <a:xfrm>
            <a:off x="2034599"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260964"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260964"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8" name="Hexagon 417"/>
          <p:cNvSpPr/>
          <p:nvPr/>
        </p:nvSpPr>
        <p:spPr>
          <a:xfrm>
            <a:off x="2484532"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707297"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707297"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0" name="Hexagon 429"/>
          <p:cNvSpPr/>
          <p:nvPr/>
        </p:nvSpPr>
        <p:spPr>
          <a:xfrm>
            <a:off x="29308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1572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1572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2" name="Hexagon 441"/>
          <p:cNvSpPr/>
          <p:nvPr/>
        </p:nvSpPr>
        <p:spPr>
          <a:xfrm>
            <a:off x="3383234"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609599"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609599"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4" name="Hexagon 453"/>
          <p:cNvSpPr/>
          <p:nvPr/>
        </p:nvSpPr>
        <p:spPr>
          <a:xfrm>
            <a:off x="3837241"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4063606"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4063606"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6" name="Hexagon 465"/>
          <p:cNvSpPr/>
          <p:nvPr/>
        </p:nvSpPr>
        <p:spPr>
          <a:xfrm>
            <a:off x="428995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51632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516320"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8" name="Hexagon 477"/>
          <p:cNvSpPr/>
          <p:nvPr/>
        </p:nvSpPr>
        <p:spPr>
          <a:xfrm>
            <a:off x="4739889"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66254"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66254"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0" name="Hexagon 489"/>
          <p:cNvSpPr/>
          <p:nvPr/>
        </p:nvSpPr>
        <p:spPr>
          <a:xfrm>
            <a:off x="519225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418623"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418623"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2" name="Hexagon 501"/>
          <p:cNvSpPr/>
          <p:nvPr/>
        </p:nvSpPr>
        <p:spPr>
          <a:xfrm>
            <a:off x="5642665" y="15627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6903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6903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4" name="Hexagon 513"/>
          <p:cNvSpPr/>
          <p:nvPr/>
        </p:nvSpPr>
        <p:spPr>
          <a:xfrm>
            <a:off x="609259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318962"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318962"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6" name="Hexagon 525"/>
          <p:cNvSpPr/>
          <p:nvPr/>
        </p:nvSpPr>
        <p:spPr>
          <a:xfrm>
            <a:off x="654660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7297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7297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8" name="Hexagon 537"/>
          <p:cNvSpPr/>
          <p:nvPr/>
        </p:nvSpPr>
        <p:spPr>
          <a:xfrm>
            <a:off x="699897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2534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2534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0" name="Hexagon 549"/>
          <p:cNvSpPr/>
          <p:nvPr/>
        </p:nvSpPr>
        <p:spPr>
          <a:xfrm>
            <a:off x="7452506"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8871"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8871"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2" name="Hexagon 561"/>
          <p:cNvSpPr/>
          <p:nvPr/>
        </p:nvSpPr>
        <p:spPr>
          <a:xfrm>
            <a:off x="7904013"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0379"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0379"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4" name="Hexagon 573"/>
          <p:cNvSpPr/>
          <p:nvPr/>
        </p:nvSpPr>
        <p:spPr>
          <a:xfrm>
            <a:off x="835394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7671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7671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6" name="Hexagon 585"/>
          <p:cNvSpPr/>
          <p:nvPr/>
        </p:nvSpPr>
        <p:spPr>
          <a:xfrm>
            <a:off x="880271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2548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2548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8" name="Hexagon 597"/>
          <p:cNvSpPr/>
          <p:nvPr/>
        </p:nvSpPr>
        <p:spPr>
          <a:xfrm>
            <a:off x="9246399"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47276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47276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0" name="Hexagon 609"/>
          <p:cNvSpPr/>
          <p:nvPr/>
        </p:nvSpPr>
        <p:spPr>
          <a:xfrm>
            <a:off x="9696332"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22698"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22698"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2" name="Hexagon 621"/>
          <p:cNvSpPr/>
          <p:nvPr/>
        </p:nvSpPr>
        <p:spPr>
          <a:xfrm>
            <a:off x="1015033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37670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37670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4" name="Hexagon 633"/>
          <p:cNvSpPr/>
          <p:nvPr/>
        </p:nvSpPr>
        <p:spPr>
          <a:xfrm>
            <a:off x="1060270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29073"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29073"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6" name="Hexagon 645"/>
          <p:cNvSpPr/>
          <p:nvPr/>
        </p:nvSpPr>
        <p:spPr>
          <a:xfrm>
            <a:off x="11052641"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279006"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279006"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6817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113165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584023"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2033956"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487487"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9338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382592"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84133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29404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743982"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196351"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646284"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6096217"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54898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700135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45128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90639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356791"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801198"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251132"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70237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1015514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60391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105668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665479"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93" name="TextBox 692"/>
          <p:cNvSpPr txBox="1"/>
          <p:nvPr/>
        </p:nvSpPr>
        <p:spPr>
          <a:xfrm>
            <a:off x="5077252" y="1608206"/>
            <a:ext cx="2729107"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665478" y="2410454"/>
            <a:ext cx="10882999" cy="4131359"/>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2" name="Rectangle 351"/>
          <p:cNvSpPr/>
          <p:nvPr/>
        </p:nvSpPr>
        <p:spPr bwMode="auto">
          <a:xfrm>
            <a:off x="2861084"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Communication</a:t>
            </a:r>
          </a:p>
        </p:txBody>
      </p:sp>
      <p:sp>
        <p:nvSpPr>
          <p:cNvPr id="353" name="Rectangle 352"/>
          <p:cNvSpPr/>
          <p:nvPr/>
        </p:nvSpPr>
        <p:spPr bwMode="auto">
          <a:xfrm>
            <a:off x="742127" y="3238511"/>
            <a:ext cx="2023932"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354" name="Rectangle 353"/>
          <p:cNvSpPr/>
          <p:nvPr/>
        </p:nvSpPr>
        <p:spPr bwMode="auto">
          <a:xfrm>
            <a:off x="5056689"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Reliability</a:t>
            </a:r>
          </a:p>
        </p:txBody>
      </p:sp>
      <p:sp>
        <p:nvSpPr>
          <p:cNvPr id="355" name="Rectangle 354"/>
          <p:cNvSpPr/>
          <p:nvPr/>
        </p:nvSpPr>
        <p:spPr bwMode="auto">
          <a:xfrm>
            <a:off x="7252293" y="3245508"/>
            <a:ext cx="2100580" cy="12105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Subsystem</a:t>
            </a:r>
          </a:p>
        </p:txBody>
      </p:sp>
      <p:sp>
        <p:nvSpPr>
          <p:cNvPr id="359" name="Rectangle 358"/>
          <p:cNvSpPr/>
          <p:nvPr/>
        </p:nvSpPr>
        <p:spPr bwMode="auto">
          <a:xfrm>
            <a:off x="9447898" y="3238511"/>
            <a:ext cx="2034049"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Testability</a:t>
            </a:r>
          </a:p>
        </p:txBody>
      </p:sp>
      <p:sp>
        <p:nvSpPr>
          <p:cNvPr id="681" name="Rectangle 680"/>
          <p:cNvSpPr/>
          <p:nvPr/>
        </p:nvSpPr>
        <p:spPr bwMode="auto">
          <a:xfrm>
            <a:off x="2861083" y="4530717"/>
            <a:ext cx="6491792"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Federation </a:t>
            </a:r>
          </a:p>
        </p:txBody>
      </p:sp>
      <p:sp>
        <p:nvSpPr>
          <p:cNvPr id="683" name="Rectangle 682"/>
          <p:cNvSpPr/>
          <p:nvPr/>
        </p:nvSpPr>
        <p:spPr bwMode="auto">
          <a:xfrm>
            <a:off x="2861082" y="5491974"/>
            <a:ext cx="6481983" cy="9227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3817282" y="3357219"/>
            <a:ext cx="289431" cy="28976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8130378" y="3344381"/>
            <a:ext cx="276651" cy="27696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0" name="Group 709"/>
          <p:cNvGrpSpPr/>
          <p:nvPr/>
        </p:nvGrpSpPr>
        <p:grpSpPr>
          <a:xfrm>
            <a:off x="5959811" y="4594289"/>
            <a:ext cx="291855" cy="293186"/>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625049" y="3363678"/>
            <a:ext cx="316036" cy="2562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2" name="Freeform 139"/>
          <p:cNvSpPr>
            <a:spLocks noChangeAspect="1" noEditPoints="1"/>
          </p:cNvSpPr>
          <p:nvPr/>
        </p:nvSpPr>
        <p:spPr bwMode="black">
          <a:xfrm>
            <a:off x="5990070" y="5569110"/>
            <a:ext cx="233615" cy="28134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Rectangle 722"/>
          <p:cNvSpPr/>
          <p:nvPr/>
        </p:nvSpPr>
        <p:spPr bwMode="auto">
          <a:xfrm>
            <a:off x="735931" y="2273738"/>
            <a:ext cx="10746017"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5931830" y="2383319"/>
            <a:ext cx="368449" cy="31490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5" name="Freeform 115"/>
          <p:cNvSpPr>
            <a:spLocks noChangeAspect="1" noEditPoints="1"/>
          </p:cNvSpPr>
          <p:nvPr/>
        </p:nvSpPr>
        <p:spPr bwMode="black">
          <a:xfrm>
            <a:off x="10371077" y="3343667"/>
            <a:ext cx="273363" cy="26848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31" tIns="45715" rIns="91431" bIns="4571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1" name="Right Arrow 800"/>
          <p:cNvSpPr/>
          <p:nvPr/>
        </p:nvSpPr>
        <p:spPr>
          <a:xfrm rot="5400000">
            <a:off x="1917358" y="3171012"/>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2" name="Right Arrow 801"/>
          <p:cNvSpPr/>
          <p:nvPr/>
        </p:nvSpPr>
        <p:spPr>
          <a:xfrm rot="5400000">
            <a:off x="6013024" y="3150308"/>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3" name="Right Arrow 802"/>
          <p:cNvSpPr/>
          <p:nvPr/>
        </p:nvSpPr>
        <p:spPr>
          <a:xfrm rot="5400000">
            <a:off x="10044633" y="3159001"/>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804" name="Group 803"/>
          <p:cNvGrpSpPr/>
          <p:nvPr/>
        </p:nvGrpSpPr>
        <p:grpSpPr>
          <a:xfrm>
            <a:off x="924040" y="3768276"/>
            <a:ext cx="2501464" cy="2016432"/>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Azure</a:t>
              </a:r>
              <a:r>
                <a:rPr kumimoji="0" lang="en-US" sz="2353" b="0" i="0" u="none" strike="noStrike" kern="0" cap="none" spc="0" normalizeH="0" baseline="0" noProof="0">
                  <a:ln>
                    <a:noFill/>
                  </a:ln>
                  <a:solidFill>
                    <a:srgbClr val="FFFFFF"/>
                  </a:solidFill>
                  <a:effectLst/>
                  <a:uLnTx/>
                  <a:uFillTx/>
                  <a:latin typeface="Segoe UI Light"/>
                  <a:ea typeface="+mn-ea"/>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547" y="3768276"/>
            <a:ext cx="2501464" cy="2050863"/>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90415"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15" name="TextBox 814"/>
          <p:cNvSpPr txBox="1"/>
          <p:nvPr/>
        </p:nvSpPr>
        <p:spPr>
          <a:xfrm>
            <a:off x="5159230" y="2234926"/>
            <a:ext cx="2271406"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Light"/>
                <a:ea typeface="+mn-ea"/>
                <a:cs typeface="+mn-cs"/>
              </a:rPr>
              <a:t>Service Fabric</a:t>
            </a:r>
          </a:p>
        </p:txBody>
      </p:sp>
      <p:grpSp>
        <p:nvGrpSpPr>
          <p:cNvPr id="816" name="Group 815"/>
          <p:cNvGrpSpPr/>
          <p:nvPr/>
        </p:nvGrpSpPr>
        <p:grpSpPr>
          <a:xfrm>
            <a:off x="3802072" y="3502292"/>
            <a:ext cx="4760747" cy="2764983"/>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Private Clouds</a:t>
                </a:r>
                <a:endParaRPr kumimoji="0" lang="en-US" sz="1371" b="0" i="0" u="none" strike="noStrike" kern="0" cap="none" spc="0" normalizeH="0" baseline="0" noProof="0">
                  <a:ln>
                    <a:noFill/>
                  </a:ln>
                  <a:solidFill>
                    <a:srgbClr val="FFFFFF"/>
                  </a:solidFill>
                  <a:effectLst/>
                  <a:uLnTx/>
                  <a:uFillTx/>
                  <a:latin typeface="Segoe UI Light"/>
                  <a:ea typeface="+mn-ea"/>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grpSp>
      </p:grpSp>
      <p:sp>
        <p:nvSpPr>
          <p:cNvPr id="822" name="TextBox 821"/>
          <p:cNvSpPr txBox="1"/>
          <p:nvPr/>
        </p:nvSpPr>
        <p:spPr>
          <a:xfrm>
            <a:off x="772809" y="2355584"/>
            <a:ext cx="1203935"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Availability</a:t>
            </a:r>
          </a:p>
        </p:txBody>
      </p:sp>
      <p:sp>
        <p:nvSpPr>
          <p:cNvPr id="823" name="TextBox 822"/>
          <p:cNvSpPr txBox="1"/>
          <p:nvPr/>
        </p:nvSpPr>
        <p:spPr>
          <a:xfrm>
            <a:off x="2197040" y="2955268"/>
            <a:ext cx="1159934"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Hyper-Scale</a:t>
            </a:r>
          </a:p>
        </p:txBody>
      </p:sp>
      <p:sp>
        <p:nvSpPr>
          <p:cNvPr id="824" name="TextBox 823"/>
          <p:cNvSpPr txBox="1"/>
          <p:nvPr/>
        </p:nvSpPr>
        <p:spPr>
          <a:xfrm>
            <a:off x="2149231" y="2391245"/>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Hybrid Operations</a:t>
            </a:r>
          </a:p>
        </p:txBody>
      </p:sp>
      <p:sp>
        <p:nvSpPr>
          <p:cNvPr id="825" name="TextBox 824"/>
          <p:cNvSpPr txBox="1"/>
          <p:nvPr/>
        </p:nvSpPr>
        <p:spPr>
          <a:xfrm>
            <a:off x="2698519" y="2697292"/>
            <a:ext cx="10535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Density</a:t>
            </a:r>
          </a:p>
        </p:txBody>
      </p:sp>
      <p:sp>
        <p:nvSpPr>
          <p:cNvPr id="826" name="TextBox 825"/>
          <p:cNvSpPr txBox="1"/>
          <p:nvPr/>
        </p:nvSpPr>
        <p:spPr>
          <a:xfrm>
            <a:off x="4061848" y="2655036"/>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Rolling Upgrades</a:t>
            </a:r>
          </a:p>
        </p:txBody>
      </p:sp>
      <p:sp>
        <p:nvSpPr>
          <p:cNvPr id="827" name="TextBox 826"/>
          <p:cNvSpPr txBox="1"/>
          <p:nvPr/>
        </p:nvSpPr>
        <p:spPr>
          <a:xfrm>
            <a:off x="5397526" y="2914959"/>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Stateful services</a:t>
            </a:r>
          </a:p>
        </p:txBody>
      </p:sp>
      <p:sp>
        <p:nvSpPr>
          <p:cNvPr id="828" name="TextBox 827"/>
          <p:cNvSpPr txBox="1"/>
          <p:nvPr/>
        </p:nvSpPr>
        <p:spPr>
          <a:xfrm>
            <a:off x="5890239" y="268546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Low Latency</a:t>
            </a:r>
          </a:p>
        </p:txBody>
      </p:sp>
      <p:sp>
        <p:nvSpPr>
          <p:cNvPr id="829" name="TextBox 828"/>
          <p:cNvSpPr txBox="1"/>
          <p:nvPr/>
        </p:nvSpPr>
        <p:spPr>
          <a:xfrm>
            <a:off x="7646019" y="2779273"/>
            <a:ext cx="1312720" cy="461342"/>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Fast startup &amp; shutdown</a:t>
            </a:r>
          </a:p>
        </p:txBody>
      </p:sp>
      <p:sp>
        <p:nvSpPr>
          <p:cNvPr id="830" name="TextBox 829"/>
          <p:cNvSpPr txBox="1"/>
          <p:nvPr/>
        </p:nvSpPr>
        <p:spPr>
          <a:xfrm>
            <a:off x="8581098" y="2273554"/>
            <a:ext cx="1707445" cy="452338"/>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Container Orchestration &amp; lifecycle management</a:t>
            </a:r>
          </a:p>
        </p:txBody>
      </p:sp>
      <p:sp>
        <p:nvSpPr>
          <p:cNvPr id="831" name="TextBox 830"/>
          <p:cNvSpPr txBox="1"/>
          <p:nvPr/>
        </p:nvSpPr>
        <p:spPr>
          <a:xfrm>
            <a:off x="10031767" y="2735986"/>
            <a:ext cx="1526407"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Replication &amp; Failover</a:t>
            </a:r>
          </a:p>
        </p:txBody>
      </p:sp>
      <p:sp>
        <p:nvSpPr>
          <p:cNvPr id="832" name="TextBox 831"/>
          <p:cNvSpPr txBox="1"/>
          <p:nvPr/>
        </p:nvSpPr>
        <p:spPr>
          <a:xfrm>
            <a:off x="847060" y="2618267"/>
            <a:ext cx="1159934" cy="645854"/>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Simple programming models</a:t>
            </a:r>
          </a:p>
        </p:txBody>
      </p:sp>
      <p:sp>
        <p:nvSpPr>
          <p:cNvPr id="833" name="TextBox 832"/>
          <p:cNvSpPr txBox="1"/>
          <p:nvPr/>
        </p:nvSpPr>
        <p:spPr>
          <a:xfrm>
            <a:off x="8958741" y="283981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Load balancing</a:t>
            </a:r>
          </a:p>
        </p:txBody>
      </p:sp>
      <p:sp>
        <p:nvSpPr>
          <p:cNvPr id="834" name="TextBox 833"/>
          <p:cNvSpPr txBox="1"/>
          <p:nvPr/>
        </p:nvSpPr>
        <p:spPr>
          <a:xfrm>
            <a:off x="10396453" y="2389836"/>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Self-healing</a:t>
            </a:r>
          </a:p>
        </p:txBody>
      </p:sp>
      <p:sp>
        <p:nvSpPr>
          <p:cNvPr id="835" name="TextBox 834"/>
          <p:cNvSpPr txBox="1"/>
          <p:nvPr/>
        </p:nvSpPr>
        <p:spPr>
          <a:xfrm>
            <a:off x="3652423" y="2352681"/>
            <a:ext cx="1332761"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Data Partitioning</a:t>
            </a:r>
          </a:p>
        </p:txBody>
      </p:sp>
      <p:sp>
        <p:nvSpPr>
          <p:cNvPr id="836" name="TextBox 835"/>
          <p:cNvSpPr txBox="1"/>
          <p:nvPr/>
        </p:nvSpPr>
        <p:spPr>
          <a:xfrm>
            <a:off x="3706689" y="2960797"/>
            <a:ext cx="15080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Automated Rollback</a:t>
            </a:r>
          </a:p>
        </p:txBody>
      </p:sp>
      <p:sp>
        <p:nvSpPr>
          <p:cNvPr id="837" name="TextBox 836"/>
          <p:cNvSpPr txBox="1"/>
          <p:nvPr/>
        </p:nvSpPr>
        <p:spPr>
          <a:xfrm>
            <a:off x="7381583" y="2293037"/>
            <a:ext cx="1312720"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Health Monitoring</a:t>
            </a:r>
          </a:p>
        </p:txBody>
      </p:sp>
      <p:sp>
        <p:nvSpPr>
          <p:cNvPr id="838" name="TextBox 837"/>
          <p:cNvSpPr txBox="1"/>
          <p:nvPr/>
        </p:nvSpPr>
        <p:spPr>
          <a:xfrm>
            <a:off x="6901028" y="2697292"/>
            <a:ext cx="1332761" cy="46134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Placement Constraints</a:t>
            </a:r>
          </a:p>
        </p:txBody>
      </p:sp>
      <p:sp>
        <p:nvSpPr>
          <p:cNvPr id="682" name="Freeform 681"/>
          <p:cNvSpPr>
            <a:spLocks noChangeAspect="1"/>
          </p:cNvSpPr>
          <p:nvPr/>
        </p:nvSpPr>
        <p:spPr bwMode="black">
          <a:xfrm>
            <a:off x="5999304" y="3363679"/>
            <a:ext cx="227773" cy="228727"/>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Service Fabric Microservices</a:t>
            </a:r>
          </a:p>
        </p:txBody>
      </p:sp>
      <p:sp>
        <p:nvSpPr>
          <p:cNvPr id="5" name="Text Placeholder 1"/>
          <p:cNvSpPr>
            <a:spLocks noGrp="1"/>
          </p:cNvSpPr>
          <p:nvPr>
            <p:ph type="body" sz="quarter" idx="1"/>
          </p:nvPr>
        </p:nvSpPr>
        <p:spPr>
          <a:xfrm>
            <a:off x="204036" y="1600460"/>
            <a:ext cx="11377586" cy="4696004"/>
          </a:xfrm>
        </p:spPr>
        <p:txBody>
          <a:bodyPr/>
          <a:lstStyle/>
          <a:p>
            <a:r>
              <a:rPr lang="en-US">
                <a:latin typeface="+mn-lt"/>
              </a:rPr>
              <a:t>A microservice is whatever you want it to be:</a:t>
            </a:r>
          </a:p>
          <a:p>
            <a:pPr lvl="1"/>
            <a:r>
              <a:rPr lang="en-US"/>
              <a:t>ASP.NET, node.js, Java VMs, an arbitrary .exe</a:t>
            </a:r>
          </a:p>
          <a:p>
            <a:r>
              <a:rPr lang="en-US">
                <a:latin typeface="+mn-lt"/>
              </a:rPr>
              <a:t>Stateless microservices</a:t>
            </a:r>
          </a:p>
          <a:p>
            <a:pPr lvl="1"/>
            <a:r>
              <a:rPr lang="en-US"/>
              <a:t>A microservice that has state where the state is persisted to external storage, such as Azure databases or Azure storage</a:t>
            </a:r>
          </a:p>
          <a:p>
            <a:r>
              <a:rPr lang="en-US">
                <a:latin typeface="+mn-lt"/>
              </a:rPr>
              <a:t>Stateful microservices</a:t>
            </a:r>
          </a:p>
          <a:p>
            <a:pPr lvl="1"/>
            <a:r>
              <a:rPr lang="en-US"/>
              <a:t>Reliability of state through replication and local persistence</a:t>
            </a:r>
          </a:p>
          <a:p>
            <a:pPr lvl="1"/>
            <a:r>
              <a:rPr lang="en-US"/>
              <a:t>Reduces the complexity and number of components in traditional three-tier architecture </a:t>
            </a:r>
          </a:p>
        </p:txBody>
      </p:sp>
    </p:spTree>
    <p:extLst>
      <p:ext uri="{BB962C8B-B14F-4D97-AF65-F5344CB8AC3E}">
        <p14:creationId xmlns:p14="http://schemas.microsoft.com/office/powerpoint/2010/main" val="6833210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2" name="TextBox 71"/>
          <p:cNvSpPr txBox="1"/>
          <p:nvPr/>
        </p:nvSpPr>
        <p:spPr>
          <a:xfrm>
            <a:off x="806757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solidFill>
                  <a:srgbClr val="FFFFFF"/>
                </a:solidFill>
              </a:rPr>
              <a:t>High productivity development</a:t>
            </a:r>
          </a:p>
        </p:txBody>
      </p:sp>
      <p:sp>
        <p:nvSpPr>
          <p:cNvPr id="3" name="Title 2"/>
          <p:cNvSpPr>
            <a:spLocks noGrp="1"/>
          </p:cNvSpPr>
          <p:nvPr>
            <p:ph type="title"/>
          </p:nvPr>
        </p:nvSpPr>
        <p:spPr>
          <a:xfrm>
            <a:off x="1288109" y="322022"/>
            <a:ext cx="10745396" cy="899409"/>
          </a:xfrm>
        </p:spPr>
        <p:txBody>
          <a:bodyPr/>
          <a:lstStyle/>
          <a:p>
            <a:r>
              <a:rPr lang="en-US" dirty="0"/>
              <a:t>Azure Service Fabric</a:t>
            </a:r>
          </a:p>
        </p:txBody>
      </p:sp>
      <p:sp>
        <p:nvSpPr>
          <p:cNvPr id="70" name="TextBox 69"/>
          <p:cNvSpPr txBox="1"/>
          <p:nvPr/>
        </p:nvSpPr>
        <p:spPr>
          <a:xfrm>
            <a:off x="27089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Hyperscale Microservices</a:t>
            </a:r>
          </a:p>
          <a:p>
            <a:pPr defTabSz="895126">
              <a:tabLst>
                <a:tab pos="877493" algn="l"/>
              </a:tabLst>
            </a:pPr>
            <a:r>
              <a:rPr lang="en-US"/>
              <a:t>platform</a:t>
            </a:r>
          </a:p>
        </p:txBody>
      </p:sp>
      <p:sp>
        <p:nvSpPr>
          <p:cNvPr id="71" name="TextBox 70"/>
          <p:cNvSpPr txBox="1"/>
          <p:nvPr/>
        </p:nvSpPr>
        <p:spPr>
          <a:xfrm>
            <a:off x="4169236" y="1586859"/>
            <a:ext cx="3853535" cy="4804156"/>
          </a:xfrm>
          <a:prstGeom prst="rect">
            <a:avLst/>
          </a:prstGeom>
          <a:solidFill>
            <a:schemeClr val="accent1"/>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Managed platform</a:t>
            </a:r>
          </a:p>
        </p:txBody>
      </p:sp>
      <p:grpSp>
        <p:nvGrpSpPr>
          <p:cNvPr id="33" name="Group 32"/>
          <p:cNvGrpSpPr/>
          <p:nvPr/>
        </p:nvGrpSpPr>
        <p:grpSpPr>
          <a:xfrm>
            <a:off x="4261089" y="2706729"/>
            <a:ext cx="1740262" cy="1200265"/>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19" name="TextBox 118"/>
            <p:cNvSpPr txBox="1"/>
            <p:nvPr/>
          </p:nvSpPr>
          <p:spPr>
            <a:xfrm>
              <a:off x="4346001" y="3497262"/>
              <a:ext cx="1775661"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Built-in auto scale</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187172" y="2623865"/>
            <a:ext cx="1738660" cy="1283126"/>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22" name="TextBox 121"/>
            <p:cNvSpPr txBox="1"/>
            <p:nvPr/>
          </p:nvSpPr>
          <p:spPr>
            <a:xfrm>
              <a:off x="6311261" y="3497262"/>
              <a:ext cx="1774027"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 availability</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7810" y="2626201"/>
            <a:ext cx="2169746" cy="1474609"/>
            <a:chOff x="8281151" y="2678247"/>
            <a:chExt cx="2213875"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31" name="TextBox 130"/>
            <p:cNvSpPr txBox="1"/>
            <p:nvPr/>
          </p:nvSpPr>
          <p:spPr>
            <a:xfrm>
              <a:off x="8281151" y="3497337"/>
              <a:ext cx="2213875" cy="685301"/>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a:t>
              </a:r>
            </a:p>
            <a:p>
              <a:pPr algn="ctr" defTabSz="895152">
                <a:lnSpc>
                  <a:spcPct val="90000"/>
                </a:lnSpc>
                <a:defRPr/>
              </a:pPr>
              <a:r>
                <a:rPr lang="en-US" sz="1400" kern="0">
                  <a:gradFill>
                    <a:gsLst>
                      <a:gs pos="0">
                        <a:srgbClr val="FFFFFF"/>
                      </a:gs>
                      <a:gs pos="100000">
                        <a:srgbClr val="FFFFFF"/>
                      </a:gs>
                    </a:gsLst>
                    <a:lin ang="5400000" scaled="1"/>
                  </a:gradFill>
                  <a:latin typeface="Segoe UI"/>
                </a:rPr>
                <a:t>Programming models for</a:t>
              </a:r>
            </a:p>
            <a:p>
              <a:pPr algn="ctr" defTabSz="895152">
                <a:lnSpc>
                  <a:spcPct val="90000"/>
                </a:lnSpc>
                <a:defRPr/>
              </a:pPr>
              <a:r>
                <a:rPr lang="en-US" sz="140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324872" y="3429002"/>
            <a:ext cx="1245077"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Stateful</a:t>
            </a:r>
          </a:p>
          <a:p>
            <a:pPr algn="ctr" defTabSz="895152">
              <a:lnSpc>
                <a:spcPct val="90000"/>
              </a:lnSpc>
              <a:defRPr/>
            </a:pPr>
            <a:r>
              <a:rPr lang="en-US" sz="140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a:stretch>
            <a:fillRect/>
          </a:stretch>
        </p:blipFill>
        <p:spPr>
          <a:xfrm>
            <a:off x="270896" y="2152298"/>
            <a:ext cx="1747082" cy="1747330"/>
          </a:xfrm>
          <a:prstGeom prst="rect">
            <a:avLst/>
          </a:prstGeom>
        </p:spPr>
      </p:pic>
      <p:sp>
        <p:nvSpPr>
          <p:cNvPr id="59" name="TextBox 58"/>
          <p:cNvSpPr txBox="1"/>
          <p:nvPr/>
        </p:nvSpPr>
        <p:spPr>
          <a:xfrm>
            <a:off x="461920" y="3664313"/>
            <a:ext cx="13652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a:stretch>
            <a:fillRect/>
          </a:stretch>
        </p:blipFill>
        <p:spPr>
          <a:xfrm>
            <a:off x="2580702" y="2464000"/>
            <a:ext cx="1192608" cy="1192777"/>
          </a:xfrm>
          <a:prstGeom prst="rect">
            <a:avLst/>
          </a:prstGeom>
        </p:spPr>
      </p:pic>
      <p:sp>
        <p:nvSpPr>
          <p:cNvPr id="61" name="TextBox 60"/>
          <p:cNvSpPr txBox="1"/>
          <p:nvPr/>
        </p:nvSpPr>
        <p:spPr>
          <a:xfrm>
            <a:off x="2372476" y="3664313"/>
            <a:ext cx="15543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70909" y="4379425"/>
            <a:ext cx="1293780" cy="1077433"/>
          </a:xfrm>
          <a:prstGeom prst="rect">
            <a:avLst/>
          </a:prstGeom>
          <a:solidFill>
            <a:schemeClr val="tx2"/>
          </a:solidFill>
          <a:extLst/>
        </p:spPr>
      </p:pic>
      <p:sp>
        <p:nvSpPr>
          <p:cNvPr id="81" name="TextBox 80"/>
          <p:cNvSpPr txBox="1"/>
          <p:nvPr/>
        </p:nvSpPr>
        <p:spPr>
          <a:xfrm>
            <a:off x="231331" y="5656129"/>
            <a:ext cx="1719431" cy="671734"/>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Windows and Linux</a:t>
            </a:r>
          </a:p>
          <a:p>
            <a:pPr algn="ctr" defTabSz="895152">
              <a:lnSpc>
                <a:spcPct val="90000"/>
              </a:lnSpc>
              <a:defRPr/>
            </a:pPr>
            <a:r>
              <a:rPr lang="en-US" sz="1400" kern="0">
                <a:gradFill>
                  <a:gsLst>
                    <a:gs pos="0">
                      <a:srgbClr val="FFFFFF"/>
                    </a:gs>
                    <a:gs pos="100000">
                      <a:srgbClr val="FFFFFF"/>
                    </a:gs>
                  </a:gsLst>
                  <a:lin ang="5400000" scaled="1"/>
                </a:gradFill>
                <a:latin typeface="Segoe UI"/>
              </a:rPr>
              <a:t>Container </a:t>
            </a:r>
          </a:p>
          <a:p>
            <a:pPr algn="ctr" defTabSz="895152">
              <a:lnSpc>
                <a:spcPct val="90000"/>
              </a:lnSpc>
              <a:defRPr/>
            </a:pPr>
            <a:r>
              <a:rPr lang="en-US" sz="140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a:stretch>
            <a:fillRect/>
          </a:stretch>
        </p:blipFill>
        <p:spPr>
          <a:xfrm>
            <a:off x="2178929" y="3938947"/>
            <a:ext cx="1945496" cy="1945772"/>
          </a:xfrm>
          <a:prstGeom prst="rect">
            <a:avLst/>
          </a:prstGeom>
        </p:spPr>
      </p:pic>
      <p:sp>
        <p:nvSpPr>
          <p:cNvPr id="83" name="TextBox 82"/>
          <p:cNvSpPr txBox="1"/>
          <p:nvPr/>
        </p:nvSpPr>
        <p:spPr>
          <a:xfrm>
            <a:off x="2098800" y="5699187"/>
            <a:ext cx="1948595"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DevOps and </a:t>
            </a:r>
          </a:p>
          <a:p>
            <a:pPr algn="ctr" defTabSz="895152">
              <a:lnSpc>
                <a:spcPct val="90000"/>
              </a:lnSpc>
              <a:defRPr/>
            </a:pPr>
            <a:r>
              <a:rPr lang="en-US" sz="140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a:stretch>
            <a:fillRect/>
          </a:stretch>
        </p:blipFill>
        <p:spPr>
          <a:xfrm>
            <a:off x="6135589" y="4147348"/>
            <a:ext cx="1922211" cy="1282766"/>
          </a:xfrm>
          <a:prstGeom prst="rect">
            <a:avLst/>
          </a:prstGeom>
        </p:spPr>
      </p:pic>
      <p:sp>
        <p:nvSpPr>
          <p:cNvPr id="86" name="TextBox 85"/>
          <p:cNvSpPr txBox="1"/>
          <p:nvPr/>
        </p:nvSpPr>
        <p:spPr>
          <a:xfrm>
            <a:off x="6139569" y="5409294"/>
            <a:ext cx="1418151" cy="865478"/>
          </a:xfrm>
          <a:prstGeom prst="rect">
            <a:avLst/>
          </a:prstGeom>
          <a:noFill/>
        </p:spPr>
        <p:txBody>
          <a:bodyPr wrap="none" lIns="89595" tIns="44798" rIns="89595" bIns="44798"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152">
              <a:defRPr/>
            </a:pPr>
            <a:r>
              <a:rPr lang="en-US">
                <a:latin typeface="Segoe UI"/>
              </a:rPr>
              <a:t>Available on</a:t>
            </a:r>
          </a:p>
          <a:p>
            <a:pPr defTabSz="895152">
              <a:defRPr/>
            </a:pPr>
            <a:r>
              <a:rPr lang="en-US">
                <a:latin typeface="Segoe UI"/>
              </a:rPr>
              <a:t>Private cloud, </a:t>
            </a:r>
          </a:p>
          <a:p>
            <a:pPr defTabSz="895152">
              <a:defRPr/>
            </a:pPr>
            <a:r>
              <a:rPr lang="en-US">
                <a:latin typeface="Segoe UI"/>
              </a:rPr>
              <a:t>Public Cloud &amp; </a:t>
            </a:r>
          </a:p>
          <a:p>
            <a:pPr defTabSz="895152">
              <a:defRPr/>
            </a:pPr>
            <a:r>
              <a:rPr lang="en-US">
                <a:latin typeface="Segoe UI"/>
              </a:rPr>
              <a:t>Hosted Cloud</a:t>
            </a:r>
          </a:p>
        </p:txBody>
      </p:sp>
      <p:pic>
        <p:nvPicPr>
          <p:cNvPr id="87" name="Picture 86"/>
          <p:cNvPicPr>
            <a:picLocks noChangeAspect="1"/>
          </p:cNvPicPr>
          <p:nvPr/>
        </p:nvPicPr>
        <p:blipFill>
          <a:blip r:embed="rId8"/>
          <a:stretch>
            <a:fillRect/>
          </a:stretch>
        </p:blipFill>
        <p:spPr>
          <a:xfrm>
            <a:off x="4401464" y="4037676"/>
            <a:ext cx="1501892" cy="1502105"/>
          </a:xfrm>
          <a:prstGeom prst="rect">
            <a:avLst/>
          </a:prstGeom>
        </p:spPr>
      </p:pic>
      <p:sp>
        <p:nvSpPr>
          <p:cNvPr id="88" name="TextBox 87"/>
          <p:cNvSpPr txBox="1"/>
          <p:nvPr/>
        </p:nvSpPr>
        <p:spPr>
          <a:xfrm>
            <a:off x="4617211" y="5543107"/>
            <a:ext cx="1070398"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Health &amp;</a:t>
            </a:r>
          </a:p>
          <a:p>
            <a:pPr algn="ctr" defTabSz="895152">
              <a:lnSpc>
                <a:spcPct val="90000"/>
              </a:lnSpc>
              <a:defRPr/>
            </a:pPr>
            <a:r>
              <a:rPr lang="en-US" sz="140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10947411" y="2877285"/>
            <a:ext cx="431677" cy="331533"/>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392" tIns="45697" rIns="91392" bIns="45697" numCol="1" anchor="t" anchorCtr="0" compatLnSpc="1">
            <a:prstTxWarp prst="textNoShape">
              <a:avLst/>
            </a:prstTxWarp>
          </a:bodyPr>
          <a:lstStyle/>
          <a:p>
            <a:pPr defTabSz="913877"/>
            <a:endParaRPr lang="en-US">
              <a:solidFill>
                <a:srgbClr val="FFFFFF"/>
              </a:solidFill>
              <a:latin typeface="Segoe UI"/>
            </a:endParaRPr>
          </a:p>
        </p:txBody>
      </p:sp>
      <p:sp>
        <p:nvSpPr>
          <p:cNvPr id="90" name="Freeform 89"/>
          <p:cNvSpPr>
            <a:spLocks noChangeAspect="1"/>
          </p:cNvSpPr>
          <p:nvPr/>
        </p:nvSpPr>
        <p:spPr bwMode="black">
          <a:xfrm>
            <a:off x="10560943" y="2860197"/>
            <a:ext cx="365656" cy="36313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8200573" y="3286148"/>
            <a:ext cx="914141" cy="914270"/>
          </a:xfrm>
          <a:prstGeom prst="rect">
            <a:avLst/>
          </a:prstGeom>
          <a:noFill/>
        </p:spPr>
        <p:txBody>
          <a:bodyPr wrap="none" lIns="182785" tIns="146229" rIns="182785" bIns="146229" rtlCol="0">
            <a:noAutofit/>
          </a:bodyPr>
          <a:lstStyle/>
          <a:p>
            <a:pPr defTabSz="913877">
              <a:lnSpc>
                <a:spcPct val="90000"/>
              </a:lnSpc>
              <a:spcAft>
                <a:spcPts val="600"/>
              </a:spcAft>
            </a:pPr>
            <a:endParaRPr lang="en-US" sz="2400">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8732612" y="4546994"/>
            <a:ext cx="821887" cy="7948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8355957" y="5438074"/>
            <a:ext cx="1575201"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Learn easily using</a:t>
            </a:r>
          </a:p>
          <a:p>
            <a:pPr algn="ctr" defTabSz="895152">
              <a:lnSpc>
                <a:spcPct val="90000"/>
              </a:lnSpc>
              <a:defRPr/>
            </a:pPr>
            <a:r>
              <a:rPr lang="en-US" sz="140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560946" y="4546996"/>
            <a:ext cx="715443" cy="71554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10060554" y="5456860"/>
            <a:ext cx="1716225" cy="865478"/>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 tooling with</a:t>
            </a:r>
          </a:p>
          <a:p>
            <a:pPr algn="ctr" defTabSz="895152">
              <a:lnSpc>
                <a:spcPct val="90000"/>
              </a:lnSpc>
              <a:defRPr/>
            </a:pPr>
            <a:r>
              <a:rPr lang="en-US" sz="1400" kern="0">
                <a:gradFill>
                  <a:gsLst>
                    <a:gs pos="0">
                      <a:srgbClr val="FFFFFF"/>
                    </a:gs>
                    <a:gs pos="100000">
                      <a:srgbClr val="FFFFFF"/>
                    </a:gs>
                  </a:gsLst>
                  <a:lin ang="5400000" scaled="1"/>
                </a:gradFill>
                <a:latin typeface="Segoe UI"/>
              </a:rPr>
              <a:t>Visual Studio,</a:t>
            </a:r>
          </a:p>
          <a:p>
            <a:pPr algn="ctr" defTabSz="895152">
              <a:lnSpc>
                <a:spcPct val="90000"/>
              </a:lnSpc>
              <a:defRPr/>
            </a:pPr>
            <a:r>
              <a:rPr lang="en-US" sz="1400" kern="0">
                <a:gradFill>
                  <a:gsLst>
                    <a:gs pos="0">
                      <a:srgbClr val="FFFFFF"/>
                    </a:gs>
                    <a:gs pos="100000">
                      <a:srgbClr val="FFFFFF"/>
                    </a:gs>
                  </a:gsLst>
                  <a:lin ang="5400000" scaled="1"/>
                </a:gradFill>
                <a:latin typeface="Segoe UI"/>
              </a:rPr>
              <a:t>Eclipse &amp;</a:t>
            </a:r>
          </a:p>
          <a:p>
            <a:pPr algn="ctr" defTabSz="895152">
              <a:lnSpc>
                <a:spcPct val="90000"/>
              </a:lnSpc>
              <a:defRPr/>
            </a:pPr>
            <a:r>
              <a:rPr lang="en-US" sz="140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68" r="21154"/>
          <a:stretch/>
        </p:blipFill>
        <p:spPr bwMode="auto">
          <a:xfrm>
            <a:off x="231329" y="253752"/>
            <a:ext cx="1026814" cy="91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92B43A-3B99-40A2-92F6-FA3B14540DD9}"/>
              </a:ext>
            </a:extLst>
          </p:cNvPr>
          <p:cNvSpPr>
            <a:spLocks noGrp="1"/>
          </p:cNvSpPr>
          <p:nvPr>
            <p:ph type="title"/>
          </p:nvPr>
        </p:nvSpPr>
        <p:spPr>
          <a:xfrm>
            <a:off x="217415" y="263423"/>
            <a:ext cx="10515600" cy="1325563"/>
          </a:xfrm>
        </p:spPr>
        <p:txBody>
          <a:bodyPr/>
          <a:lstStyle/>
          <a:p>
            <a:r>
              <a:rPr lang="en-US" sz="4800" dirty="0">
                <a:latin typeface="Segoe UI Light (Headings)"/>
              </a:rPr>
              <a:t>ARM Templates</a:t>
            </a:r>
            <a:endParaRPr lang="en-US" sz="4700" spc="-100" dirty="0">
              <a:ln w="3175">
                <a:noFill/>
              </a:ln>
              <a:gradFill>
                <a:gsLst>
                  <a:gs pos="1250">
                    <a:schemeClr val="tx1"/>
                  </a:gs>
                  <a:gs pos="100000">
                    <a:schemeClr val="tx1"/>
                  </a:gs>
                </a:gsLst>
                <a:lin ang="5400000" scaled="0"/>
              </a:gradFill>
              <a:latin typeface="Segoe UI Light (Headings)"/>
              <a:ea typeface="+mn-ea"/>
              <a:cs typeface="Segoe UI" pitchFamily="34" charset="0"/>
            </a:endParaRPr>
          </a:p>
        </p:txBody>
      </p:sp>
      <p:sp>
        <p:nvSpPr>
          <p:cNvPr id="7" name="Rectangle 6">
            <a:extLst>
              <a:ext uri="{FF2B5EF4-FFF2-40B4-BE49-F238E27FC236}">
                <a16:creationId xmlns:a16="http://schemas.microsoft.com/office/drawing/2014/main" id="{25AF39BF-4144-4464-A2ED-939E6DE0F432}"/>
              </a:ext>
            </a:extLst>
          </p:cNvPr>
          <p:cNvSpPr/>
          <p:nvPr/>
        </p:nvSpPr>
        <p:spPr>
          <a:xfrm>
            <a:off x="347640" y="1471539"/>
            <a:ext cx="6480999" cy="3600986"/>
          </a:xfrm>
          <a:prstGeom prst="rect">
            <a:avLst/>
          </a:prstGeom>
        </p:spPr>
        <p:txBody>
          <a:bodyPr wrap="square">
            <a:spAutoFit/>
          </a:bodyPr>
          <a:lstStyle/>
          <a:p>
            <a:pPr marL="336114" indent="-336114">
              <a:buFont typeface="Arial" panose="020B0604020202020204" pitchFamily="34" charset="0"/>
              <a:buChar char="•"/>
            </a:pPr>
            <a:r>
              <a:rPr lang="en-US" sz="2400" dirty="0">
                <a:gradFill>
                  <a:gsLst>
                    <a:gs pos="1250">
                      <a:schemeClr val="tx1"/>
                    </a:gs>
                    <a:gs pos="100000">
                      <a:schemeClr val="tx1"/>
                    </a:gs>
                  </a:gsLst>
                  <a:lin ang="5400000" scaled="0"/>
                </a:gradFill>
                <a:latin typeface="+mj-lt"/>
              </a:rPr>
              <a:t>A declarative JSON template for describing resources</a:t>
            </a:r>
          </a:p>
          <a:p>
            <a:pPr marL="336114" indent="-336114">
              <a:buFont typeface="Arial" panose="020B0604020202020204" pitchFamily="34" charset="0"/>
              <a:buChar char="•"/>
            </a:pPr>
            <a:r>
              <a:rPr lang="en-US" sz="2400" dirty="0">
                <a:gradFill>
                  <a:gsLst>
                    <a:gs pos="1250">
                      <a:schemeClr val="tx1"/>
                    </a:gs>
                    <a:gs pos="100000">
                      <a:schemeClr val="tx1"/>
                    </a:gs>
                  </a:gsLst>
                  <a:lin ang="5400000" scaled="0"/>
                </a:gradFill>
                <a:latin typeface="+mj-lt"/>
              </a:rPr>
              <a:t>Community offered or build your own</a:t>
            </a:r>
          </a:p>
          <a:p>
            <a:pPr marL="336114" indent="-336114">
              <a:buFont typeface="Arial" panose="020B0604020202020204" pitchFamily="34" charset="0"/>
              <a:buChar char="•"/>
            </a:pPr>
            <a:endParaRPr lang="en-US" sz="2400" dirty="0">
              <a:gradFill>
                <a:gsLst>
                  <a:gs pos="1250">
                    <a:schemeClr val="tx1"/>
                  </a:gs>
                  <a:gs pos="100000">
                    <a:schemeClr val="tx1"/>
                  </a:gs>
                </a:gsLst>
                <a:lin ang="5400000" scaled="0"/>
              </a:gradFill>
              <a:latin typeface="+mj-lt"/>
            </a:endParaRPr>
          </a:p>
          <a:p>
            <a:r>
              <a:rPr lang="en-US" sz="2400" dirty="0">
                <a:gradFill>
                  <a:gsLst>
                    <a:gs pos="1250">
                      <a:schemeClr val="tx1"/>
                    </a:gs>
                    <a:gs pos="100000">
                      <a:schemeClr val="tx1"/>
                    </a:gs>
                  </a:gsLst>
                  <a:lin ang="5400000" scaled="0"/>
                </a:gradFill>
                <a:latin typeface="+mj-lt"/>
              </a:rPr>
              <a:t>Documentation</a:t>
            </a:r>
          </a:p>
          <a:p>
            <a:r>
              <a:rPr lang="en-US" sz="2000" dirty="0">
                <a:gradFill>
                  <a:gsLst>
                    <a:gs pos="1250">
                      <a:schemeClr val="tx1"/>
                    </a:gs>
                    <a:gs pos="100000">
                      <a:schemeClr val="tx1"/>
                    </a:gs>
                  </a:gsLst>
                  <a:lin ang="5400000" scaled="0"/>
                </a:gradFill>
                <a:latin typeface="+mj-lt"/>
                <a:hlinkClick r:id="rId3"/>
              </a:rPr>
              <a:t>https://azure.microsoft.com/en-us/resources/templates/</a:t>
            </a:r>
            <a:endParaRPr lang="en-US" sz="2000" dirty="0">
              <a:gradFill>
                <a:gsLst>
                  <a:gs pos="1250">
                    <a:schemeClr val="tx1"/>
                  </a:gs>
                  <a:gs pos="100000">
                    <a:schemeClr val="tx1"/>
                  </a:gs>
                </a:gsLst>
                <a:lin ang="5400000" scaled="0"/>
              </a:gradFill>
              <a:latin typeface="+mj-lt"/>
            </a:endParaRPr>
          </a:p>
          <a:p>
            <a:endParaRPr lang="en-US" sz="2400" dirty="0">
              <a:gradFill>
                <a:gsLst>
                  <a:gs pos="1250">
                    <a:schemeClr val="tx1"/>
                  </a:gs>
                  <a:gs pos="100000">
                    <a:schemeClr val="tx1"/>
                  </a:gs>
                </a:gsLst>
                <a:lin ang="5400000" scaled="0"/>
              </a:gradFill>
              <a:latin typeface="+mj-lt"/>
            </a:endParaRPr>
          </a:p>
          <a:p>
            <a:r>
              <a:rPr lang="en-US" sz="2400" dirty="0">
                <a:gradFill>
                  <a:gsLst>
                    <a:gs pos="1250">
                      <a:schemeClr val="tx1"/>
                    </a:gs>
                    <a:gs pos="100000">
                      <a:schemeClr val="tx1"/>
                    </a:gs>
                  </a:gsLst>
                  <a:lin ang="5400000" scaled="0"/>
                </a:gradFill>
                <a:latin typeface="+mj-lt"/>
              </a:rPr>
              <a:t>Samples</a:t>
            </a:r>
          </a:p>
          <a:p>
            <a:r>
              <a:rPr lang="en-US" sz="2000" dirty="0">
                <a:gradFill>
                  <a:gsLst>
                    <a:gs pos="1250">
                      <a:schemeClr val="tx1"/>
                    </a:gs>
                    <a:gs pos="100000">
                      <a:schemeClr val="tx1"/>
                    </a:gs>
                  </a:gsLst>
                  <a:lin ang="5400000" scaled="0"/>
                </a:gradFill>
                <a:latin typeface="+mj-lt"/>
                <a:hlinkClick r:id="rId4"/>
              </a:rPr>
              <a:t>https://github.com/azure/azure-quickstart-templates</a:t>
            </a:r>
            <a:endParaRPr lang="en-US" sz="2000" dirty="0">
              <a:gradFill>
                <a:gsLst>
                  <a:gs pos="1250">
                    <a:schemeClr val="tx1"/>
                  </a:gs>
                  <a:gs pos="100000">
                    <a:schemeClr val="tx1"/>
                  </a:gs>
                </a:gsLst>
                <a:lin ang="5400000" scaled="0"/>
              </a:gradFill>
              <a:latin typeface="+mj-lt"/>
            </a:endParaRPr>
          </a:p>
          <a:p>
            <a:r>
              <a:rPr lang="en-US" sz="2000" dirty="0">
                <a:gradFill>
                  <a:gsLst>
                    <a:gs pos="1250">
                      <a:schemeClr val="tx1"/>
                    </a:gs>
                    <a:gs pos="100000">
                      <a:schemeClr val="tx1"/>
                    </a:gs>
                  </a:gsLst>
                  <a:lin ang="5400000" scaled="0"/>
                </a:gradFill>
                <a:latin typeface="+mj-lt"/>
                <a:hlinkClick r:id="rId3"/>
              </a:rPr>
              <a:t>https://azure.microsoft.com/en-us/resources/templates/</a:t>
            </a:r>
            <a:endParaRPr lang="en-US" sz="2000" dirty="0">
              <a:gradFill>
                <a:gsLst>
                  <a:gs pos="1250">
                    <a:schemeClr val="tx1"/>
                  </a:gs>
                  <a:gs pos="100000">
                    <a:schemeClr val="tx1"/>
                  </a:gs>
                </a:gsLst>
                <a:lin ang="5400000" scaled="0"/>
              </a:gradFill>
              <a:latin typeface="+mj-lt"/>
            </a:endParaRPr>
          </a:p>
        </p:txBody>
      </p:sp>
      <p:pic>
        <p:nvPicPr>
          <p:cNvPr id="9" name="Picture 8">
            <a:extLst>
              <a:ext uri="{FF2B5EF4-FFF2-40B4-BE49-F238E27FC236}">
                <a16:creationId xmlns:a16="http://schemas.microsoft.com/office/drawing/2014/main" id="{3236ED0A-BBCD-4AC6-9F26-D71059856060}"/>
              </a:ext>
            </a:extLst>
          </p:cNvPr>
          <p:cNvPicPr>
            <a:picLocks noChangeAspect="1"/>
          </p:cNvPicPr>
          <p:nvPr/>
        </p:nvPicPr>
        <p:blipFill rotWithShape="1">
          <a:blip r:embed="rId5"/>
          <a:srcRect l="51639" t="28781" r="3394" b="8878"/>
          <a:stretch/>
        </p:blipFill>
        <p:spPr>
          <a:xfrm>
            <a:off x="6709600" y="1115736"/>
            <a:ext cx="5482400" cy="3990340"/>
          </a:xfrm>
          <a:prstGeom prst="rect">
            <a:avLst/>
          </a:prstGeom>
          <a:ln>
            <a:noFill/>
          </a:ln>
          <a:effectLst>
            <a:softEdge rad="112500"/>
          </a:effectLst>
        </p:spPr>
      </p:pic>
    </p:spTree>
    <p:extLst>
      <p:ext uri="{BB962C8B-B14F-4D97-AF65-F5344CB8AC3E}">
        <p14:creationId xmlns:p14="http://schemas.microsoft.com/office/powerpoint/2010/main" val="3212010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9" y="924324"/>
            <a:ext cx="11679301" cy="1822685"/>
          </a:xfrm>
          <a:prstGeom prst="rect">
            <a:avLst/>
          </a:prstGeom>
        </p:spPr>
        <p:txBody>
          <a:bodyPr vert="horz" wrap="square" lIns="143394" tIns="89623" rIns="143394" bIns="89623" rtlCol="0">
            <a:spAutoFit/>
          </a:bodyPr>
          <a:lstStyle/>
          <a:p>
            <a:r>
              <a:rPr lang="en-US" sz="2700" dirty="0">
                <a:solidFill>
                  <a:srgbClr val="323232"/>
                </a:solidFill>
                <a:latin typeface="+mj-lt"/>
              </a:rPr>
              <a:t>Services types are composed of code/</a:t>
            </a:r>
            <a:r>
              <a:rPr lang="en-US" sz="2700" dirty="0" err="1">
                <a:solidFill>
                  <a:srgbClr val="323232"/>
                </a:solidFill>
                <a:latin typeface="+mj-lt"/>
              </a:rPr>
              <a:t>config</a:t>
            </a:r>
            <a:r>
              <a:rPr lang="en-US" sz="2700" dirty="0">
                <a:solidFill>
                  <a:srgbClr val="323232"/>
                </a:solidFill>
                <a:latin typeface="+mj-lt"/>
              </a:rPr>
              <a:t>/data packages</a:t>
            </a:r>
          </a:p>
          <a:p>
            <a:pPr lvl="1"/>
            <a:r>
              <a:rPr lang="en-US" sz="1600" dirty="0">
                <a:solidFill>
                  <a:srgbClr val="323232"/>
                </a:solidFill>
                <a:latin typeface="+mj-lt"/>
              </a:rPr>
              <a:t>Code packages define an entry point (</a:t>
            </a:r>
            <a:r>
              <a:rPr lang="en-US" sz="1600" dirty="0" err="1">
                <a:solidFill>
                  <a:srgbClr val="323232"/>
                </a:solidFill>
                <a:latin typeface="+mj-lt"/>
              </a:rPr>
              <a:t>dll</a:t>
            </a:r>
            <a:r>
              <a:rPr lang="en-US" sz="1600" dirty="0">
                <a:solidFill>
                  <a:srgbClr val="323232"/>
                </a:solidFill>
                <a:latin typeface="+mj-lt"/>
              </a:rPr>
              <a:t> or exe) </a:t>
            </a:r>
          </a:p>
          <a:p>
            <a:pPr lvl="1"/>
            <a:r>
              <a:rPr lang="en-US" sz="1600" dirty="0" err="1">
                <a:solidFill>
                  <a:srgbClr val="323232"/>
                </a:solidFill>
                <a:latin typeface="+mj-lt"/>
              </a:rPr>
              <a:t>Config</a:t>
            </a:r>
            <a:r>
              <a:rPr lang="en-US" sz="1600" dirty="0">
                <a:solidFill>
                  <a:srgbClr val="323232"/>
                </a:solidFill>
                <a:latin typeface="+mj-lt"/>
              </a:rPr>
              <a:t> packages define service specific </a:t>
            </a:r>
            <a:r>
              <a:rPr lang="en-US" sz="1600" dirty="0" err="1">
                <a:solidFill>
                  <a:srgbClr val="323232"/>
                </a:solidFill>
                <a:latin typeface="+mj-lt"/>
              </a:rPr>
              <a:t>config</a:t>
            </a:r>
            <a:r>
              <a:rPr lang="en-US" sz="1600" dirty="0">
                <a:solidFill>
                  <a:srgbClr val="323232"/>
                </a:solidFill>
                <a:latin typeface="+mj-lt"/>
              </a:rPr>
              <a:t> information</a:t>
            </a:r>
          </a:p>
          <a:p>
            <a:pPr lvl="1"/>
            <a:r>
              <a:rPr lang="en-US" sz="1600" dirty="0">
                <a:solidFill>
                  <a:srgbClr val="323232"/>
                </a:solidFill>
                <a:latin typeface="+mj-lt"/>
              </a:rPr>
              <a:t>Data packages define static resources (</a:t>
            </a:r>
            <a:r>
              <a:rPr lang="en-US" sz="1600" dirty="0" err="1">
                <a:solidFill>
                  <a:srgbClr val="323232"/>
                </a:solidFill>
                <a:latin typeface="+mj-lt"/>
              </a:rPr>
              <a:t>eg</a:t>
            </a:r>
            <a:r>
              <a:rPr lang="en-US" sz="1600" dirty="0">
                <a:solidFill>
                  <a:srgbClr val="323232"/>
                </a:solidFill>
                <a:latin typeface="+mj-lt"/>
              </a:rPr>
              <a:t>. images)</a:t>
            </a:r>
          </a:p>
          <a:p>
            <a:r>
              <a:rPr lang="en-US" sz="2700" dirty="0">
                <a:solidFill>
                  <a:srgbClr val="323232"/>
                </a:solidFill>
                <a:latin typeface="+mj-lt"/>
              </a:rPr>
              <a:t>Packages can be independently versioned</a:t>
            </a:r>
          </a:p>
        </p:txBody>
      </p:sp>
      <p:sp>
        <p:nvSpPr>
          <p:cNvPr id="23" name="Title 1"/>
          <p:cNvSpPr>
            <a:spLocks noGrp="1"/>
          </p:cNvSpPr>
          <p:nvPr>
            <p:ph type="title"/>
          </p:nvPr>
        </p:nvSpPr>
        <p:spPr>
          <a:xfrm>
            <a:off x="283389" y="200402"/>
            <a:ext cx="10968069" cy="747897"/>
          </a:xfrm>
        </p:spPr>
        <p:txBody>
          <a:bodyPr>
            <a:normAutofit fontScale="90000"/>
          </a:bodyPr>
          <a:lstStyle/>
          <a:p>
            <a:r>
              <a:rPr lang="en-US" dirty="0">
                <a:solidFill>
                  <a:srgbClr val="323232"/>
                </a:solidFill>
              </a:rPr>
              <a:t>Service type</a:t>
            </a:r>
          </a:p>
        </p:txBody>
      </p:sp>
      <p:sp>
        <p:nvSpPr>
          <p:cNvPr id="5" name="Rectangle 4"/>
          <p:cNvSpPr/>
          <p:nvPr/>
        </p:nvSpPr>
        <p:spPr>
          <a:xfrm>
            <a:off x="4452554" y="3503714"/>
            <a:ext cx="6723186" cy="2968206"/>
          </a:xfrm>
          <a:prstGeom prst="rect">
            <a:avLst/>
          </a:prstGeom>
          <a:solidFill>
            <a:schemeClr val="tx1"/>
          </a:solidFill>
        </p:spPr>
        <p:txBody>
          <a:bodyPr wrap="square" lIns="89623" tIns="44810" rIns="89623" bIns="44810">
            <a:spAutoFit/>
          </a:bodyPr>
          <a:lstStyle/>
          <a:p>
            <a:pPr defTabSz="913333" eaLnBrk="0" fontAlgn="base" hangingPunct="0">
              <a:spcBef>
                <a:spcPct val="0"/>
              </a:spcBef>
              <a:spcAft>
                <a:spcPct val="0"/>
              </a:spcAft>
              <a:defRPr/>
            </a:pPr>
            <a:endParaRPr lang="fr-FR" sz="1100" dirty="0">
              <a:solidFill>
                <a:srgbClr val="0000FF"/>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fr-FR" sz="1100" dirty="0">
                <a:solidFill>
                  <a:srgbClr val="0000FF"/>
                </a:solidFill>
                <a:highlight>
                  <a:srgbClr val="FFFFFF"/>
                </a:highlight>
                <a:latin typeface="Consolas" panose="020B0609020204030204" pitchFamily="49" charset="0"/>
                <a:ea typeface="MS PGothic" panose="020B0600070205080204" pitchFamily="34" charset="-128"/>
              </a:rPr>
              <a:t>&lt;</a:t>
            </a:r>
            <a:r>
              <a:rPr lang="fr-FR"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Name</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err="1">
                <a:solidFill>
                  <a:srgbClr val="0000FF"/>
                </a:solidFill>
                <a:highlight>
                  <a:srgbClr val="FFFFFF"/>
                </a:highlight>
                <a:latin typeface="Consolas" panose="020B0609020204030204" pitchFamily="49" charset="0"/>
                <a:ea typeface="MS PGothic" panose="020B0600070205080204" pitchFamily="34" charset="-128"/>
              </a:rPr>
              <a:t>QueueService</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Version</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1.0"&gt;</a:t>
            </a:r>
            <a:endParaRPr lang="fr-FR"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StatefulServiceType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ServiceTypeName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err="1">
                <a:solidFill>
                  <a:srgbClr val="0000FF"/>
                </a:solidFill>
                <a:highlight>
                  <a:srgbClr val="FFFFFF"/>
                </a:highlight>
                <a:latin typeface="Consolas" panose="020B0609020204030204" pitchFamily="49" charset="0"/>
                <a:ea typeface="MS PGothic" panose="020B0600070205080204" pitchFamily="34" charset="-128"/>
              </a:rPr>
              <a:t>QueueServiceType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HasPersistedState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true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de-DE" sz="1100" dirty="0">
                <a:solidFill>
                  <a:srgbClr val="0000FF"/>
                </a:solidFill>
                <a:highlight>
                  <a:srgbClr val="FFFFFF"/>
                </a:highlight>
                <a:latin typeface="Consolas" panose="020B0609020204030204" pitchFamily="49" charset="0"/>
                <a:ea typeface="MS PGothic" panose="020B0600070205080204" pitchFamily="34" charset="-128"/>
              </a:rPr>
              <a:t>  &lt;</a:t>
            </a:r>
            <a:r>
              <a:rPr lang="de-DE" sz="1100" dirty="0">
                <a:solidFill>
                  <a:srgbClr val="A31515"/>
                </a:solidFill>
                <a:highlight>
                  <a:srgbClr val="FFFFFF"/>
                </a:highlight>
                <a:latin typeface="Consolas" panose="020B0609020204030204" pitchFamily="49" charset="0"/>
                <a:ea typeface="MS PGothic" panose="020B0600070205080204" pitchFamily="34" charset="-128"/>
              </a:rPr>
              <a:t>CodePackage</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Name</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Code</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Version</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1.0</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&gt;</a:t>
            </a:r>
            <a:endParaRPr lang="de-DE"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r>
              <a:rPr lang="en-US" sz="1100" dirty="0">
                <a:solidFill>
                  <a:srgbClr val="000000"/>
                </a:solidFill>
                <a:highlight>
                  <a:srgbClr val="FFFFFF"/>
                </a:highlight>
                <a:latin typeface="Consolas" panose="020B0609020204030204" pitchFamily="49" charset="0"/>
                <a:ea typeface="MS PGothic" panose="020B0600070205080204" pitchFamily="34" charset="-128"/>
              </a:rPr>
              <a:t>ServiceHost.exe</a:t>
            </a: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CodePackage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ConfigPackage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Config</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DataPackage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Data</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p>
          <a:p>
            <a:pPr defTabSz="913333" eaLnBrk="0" fontAlgn="base" hangingPunct="0">
              <a:spcBef>
                <a:spcPct val="0"/>
              </a:spcBef>
              <a:spcAft>
                <a:spcPct val="0"/>
              </a:spcAft>
              <a:defRPr/>
            </a:pPr>
            <a:endParaRPr lang="en-US" sz="1100" dirty="0">
              <a:solidFill>
                <a:srgbClr val="FFFFFF"/>
              </a:solidFill>
              <a:latin typeface="Segoe UI" panose="020B0502040204020203" pitchFamily="34" charset="0"/>
              <a:ea typeface="MS PGothic" panose="020B0600070205080204" pitchFamily="34" charset="-128"/>
            </a:endParaRPr>
          </a:p>
        </p:txBody>
      </p:sp>
      <p:grpSp>
        <p:nvGrpSpPr>
          <p:cNvPr id="17" name="Group 16"/>
          <p:cNvGrpSpPr/>
          <p:nvPr/>
        </p:nvGrpSpPr>
        <p:grpSpPr>
          <a:xfrm>
            <a:off x="717451" y="3802565"/>
            <a:ext cx="3186878" cy="1942529"/>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84572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189177"/>
            <a:ext cx="11653523" cy="1677837"/>
          </a:xfrm>
        </p:spPr>
        <p:txBody>
          <a:bodyPr/>
          <a:lstStyle/>
          <a:p>
            <a:r>
              <a:rPr lang="en-US" sz="3100" dirty="0">
                <a:solidFill>
                  <a:srgbClr val="323232"/>
                </a:solidFill>
                <a:latin typeface="+mj-lt"/>
              </a:rPr>
              <a:t>Declarative template for creating an application</a:t>
            </a:r>
          </a:p>
          <a:p>
            <a:r>
              <a:rPr lang="en-US" sz="3100" dirty="0">
                <a:solidFill>
                  <a:srgbClr val="323232"/>
                </a:solidFill>
                <a:latin typeface="+mj-lt"/>
              </a:rPr>
              <a:t>Based on a set of service types</a:t>
            </a:r>
          </a:p>
          <a:p>
            <a:r>
              <a:rPr lang="en-US" sz="3100" dirty="0">
                <a:solidFill>
                  <a:srgbClr val="323232"/>
                </a:solidFill>
                <a:latin typeface="+mj-lt"/>
              </a:rPr>
              <a:t>Used for packaging, deployment, and versioning</a:t>
            </a:r>
          </a:p>
        </p:txBody>
      </p:sp>
      <p:sp>
        <p:nvSpPr>
          <p:cNvPr id="3" name="Title 2"/>
          <p:cNvSpPr>
            <a:spLocks noGrp="1"/>
          </p:cNvSpPr>
          <p:nvPr>
            <p:ph type="title"/>
          </p:nvPr>
        </p:nvSpPr>
        <p:spPr/>
        <p:txBody>
          <a:bodyPr/>
          <a:lstStyle/>
          <a:p>
            <a:r>
              <a:rPr lang="en-US" dirty="0">
                <a:solidFill>
                  <a:srgbClr val="323232"/>
                </a:solidFill>
              </a:rPr>
              <a:t>Application type</a:t>
            </a:r>
          </a:p>
        </p:txBody>
      </p:sp>
      <p:sp>
        <p:nvSpPr>
          <p:cNvPr id="4" name="Rectangle 3"/>
          <p:cNvSpPr/>
          <p:nvPr/>
        </p:nvSpPr>
        <p:spPr bwMode="auto">
          <a:xfrm>
            <a:off x="4021013" y="3300258"/>
            <a:ext cx="3809805" cy="597701"/>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Application Type A</a:t>
            </a:r>
          </a:p>
        </p:txBody>
      </p:sp>
      <p:sp>
        <p:nvSpPr>
          <p:cNvPr id="6" name="Rectangle 5"/>
          <p:cNvSpPr/>
          <p:nvPr/>
        </p:nvSpPr>
        <p:spPr bwMode="auto">
          <a:xfrm>
            <a:off x="982921" y="4699117"/>
            <a:ext cx="2465168"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9117"/>
            <a:ext cx="2465168"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9117"/>
            <a:ext cx="2465168"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3</a:t>
            </a:r>
          </a:p>
        </p:txBody>
      </p:sp>
      <p:sp>
        <p:nvSpPr>
          <p:cNvPr id="9" name="Rectangle 8"/>
          <p:cNvSpPr/>
          <p:nvPr/>
        </p:nvSpPr>
        <p:spPr bwMode="auto">
          <a:xfrm>
            <a:off x="651390"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0" name="Rectangle 9"/>
          <p:cNvSpPr/>
          <p:nvPr/>
        </p:nvSpPr>
        <p:spPr bwMode="auto">
          <a:xfrm>
            <a:off x="1738586"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2825777" y="5410609"/>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2" name="Rectangle 11"/>
          <p:cNvSpPr/>
          <p:nvPr/>
        </p:nvSpPr>
        <p:spPr bwMode="auto">
          <a:xfrm>
            <a:off x="4369825"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3" name="Rectangle 12"/>
          <p:cNvSpPr/>
          <p:nvPr/>
        </p:nvSpPr>
        <p:spPr bwMode="auto">
          <a:xfrm>
            <a:off x="5457021"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6544212" y="5410528"/>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5" name="Rectangle 14"/>
          <p:cNvSpPr/>
          <p:nvPr/>
        </p:nvSpPr>
        <p:spPr bwMode="auto">
          <a:xfrm>
            <a:off x="8088262"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6" name="Rectangle 15"/>
          <p:cNvSpPr/>
          <p:nvPr/>
        </p:nvSpPr>
        <p:spPr bwMode="auto">
          <a:xfrm>
            <a:off x="9175453"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10262649" y="5405804"/>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18" name="Straight Connector 17"/>
          <p:cNvCxnSpPr/>
          <p:nvPr/>
        </p:nvCxnSpPr>
        <p:spPr>
          <a:xfrm>
            <a:off x="2207479" y="4176126"/>
            <a:ext cx="766097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957"/>
            <a:ext cx="4014" cy="8011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5"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3"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7913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64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89010" y="289515"/>
            <a:ext cx="10736072" cy="899665"/>
          </a:xfrm>
        </p:spPr>
        <p:txBody>
          <a:bodyPr/>
          <a:lstStyle/>
          <a:p>
            <a:r>
              <a:rPr lang="en-US" dirty="0"/>
              <a:t>Azure App Service</a:t>
            </a:r>
          </a:p>
        </p:txBody>
      </p:sp>
      <p:sp>
        <p:nvSpPr>
          <p:cNvPr id="70" name="TextBox 69"/>
          <p:cNvSpPr txBox="1"/>
          <p:nvPr/>
        </p:nvSpPr>
        <p:spPr>
          <a:xfrm>
            <a:off x="270070" y="1586598"/>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4168963" y="1586600"/>
            <a:ext cx="3854081" cy="4804837"/>
          </a:xfrm>
          <a:prstGeom prst="rect">
            <a:avLst/>
          </a:prstGeom>
          <a:solidFill>
            <a:schemeClr val="accent4"/>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8067857" y="1586600"/>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411449" y="4642908"/>
            <a:ext cx="1641770" cy="945082"/>
            <a:chOff x="418878" y="4735511"/>
            <a:chExt cx="1674928"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0" name="TextBox 109"/>
            <p:cNvSpPr txBox="1"/>
            <p:nvPr/>
          </p:nvSpPr>
          <p:spPr>
            <a:xfrm>
              <a:off x="418878" y="5379331"/>
              <a:ext cx="1674928" cy="320213"/>
            </a:xfrm>
            <a:prstGeom prst="rect">
              <a:avLst/>
            </a:prstGeom>
            <a:noFill/>
            <a:ln w="0">
              <a:noFill/>
            </a:ln>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AAD integrated </a:t>
              </a:r>
            </a:p>
          </p:txBody>
        </p:sp>
      </p:grpSp>
      <p:grpSp>
        <p:nvGrpSpPr>
          <p:cNvPr id="31" name="Group 30"/>
          <p:cNvGrpSpPr/>
          <p:nvPr/>
        </p:nvGrpSpPr>
        <p:grpSpPr>
          <a:xfrm>
            <a:off x="2156655" y="4570544"/>
            <a:ext cx="1999239" cy="1019872"/>
            <a:chOff x="2199327" y="4661692"/>
            <a:chExt cx="2039617" cy="1040322"/>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6" name="TextBox 115"/>
            <p:cNvSpPr txBox="1"/>
            <p:nvPr/>
          </p:nvSpPr>
          <p:spPr>
            <a:xfrm>
              <a:off x="2199327" y="5381802"/>
              <a:ext cx="2039617" cy="320212"/>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Secure + compliant </a:t>
              </a:r>
            </a:p>
          </p:txBody>
        </p:sp>
      </p:grpSp>
      <p:grpSp>
        <p:nvGrpSpPr>
          <p:cNvPr id="35" name="Group 34"/>
          <p:cNvGrpSpPr/>
          <p:nvPr/>
        </p:nvGrpSpPr>
        <p:grpSpPr>
          <a:xfrm>
            <a:off x="4271729" y="4564512"/>
            <a:ext cx="1718714" cy="1245075"/>
            <a:chOff x="4357121" y="4655544"/>
            <a:chExt cx="1753425" cy="1270043"/>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5" name="TextBox 124"/>
            <p:cNvSpPr txBox="1"/>
            <p:nvPr/>
          </p:nvSpPr>
          <p:spPr>
            <a:xfrm>
              <a:off x="4357121" y="5379331"/>
              <a:ext cx="1753425" cy="546256"/>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Reduced</a:t>
              </a:r>
              <a:br>
                <a:rPr lang="en-US" sz="1600" dirty="0">
                  <a:latin typeface="Segoe UI"/>
                </a:rPr>
              </a:br>
              <a:r>
                <a:rPr lang="en-US" sz="1600" dirty="0">
                  <a:latin typeface="Segoe UI"/>
                </a:rPr>
                <a:t>operations costs </a:t>
              </a:r>
            </a:p>
          </p:txBody>
        </p:sp>
      </p:grpSp>
      <p:grpSp>
        <p:nvGrpSpPr>
          <p:cNvPr id="36" name="Group 35"/>
          <p:cNvGrpSpPr/>
          <p:nvPr/>
        </p:nvGrpSpPr>
        <p:grpSpPr>
          <a:xfrm>
            <a:off x="6439333" y="4505172"/>
            <a:ext cx="1234607" cy="1304413"/>
            <a:chOff x="6568503" y="4595017"/>
            <a:chExt cx="1259542" cy="133056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8" name="TextBox 127"/>
            <p:cNvSpPr txBox="1"/>
            <p:nvPr/>
          </p:nvSpPr>
          <p:spPr>
            <a:xfrm>
              <a:off x="6568503" y="5379331"/>
              <a:ext cx="1259542"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Backup and</a:t>
              </a:r>
              <a:br>
                <a:rPr lang="en-US" sz="1600" dirty="0">
                  <a:latin typeface="Segoe UI"/>
                </a:rPr>
              </a:br>
              <a:r>
                <a:rPr lang="en-US" sz="1600" dirty="0">
                  <a:latin typeface="Segoe UI"/>
                </a:rPr>
                <a:t>recovery </a:t>
              </a:r>
            </a:p>
          </p:txBody>
        </p:sp>
      </p:grpSp>
      <p:grpSp>
        <p:nvGrpSpPr>
          <p:cNvPr id="39" name="Group 38"/>
          <p:cNvGrpSpPr/>
          <p:nvPr/>
        </p:nvGrpSpPr>
        <p:grpSpPr>
          <a:xfrm>
            <a:off x="10312416" y="4558865"/>
            <a:ext cx="1292315" cy="1250719"/>
            <a:chOff x="10519809" y="4649786"/>
            <a:chExt cx="1318416" cy="127579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40" name="TextBox 139"/>
            <p:cNvSpPr txBox="1"/>
            <p:nvPr/>
          </p:nvSpPr>
          <p:spPr>
            <a:xfrm>
              <a:off x="10519809" y="5379330"/>
              <a:ext cx="1318416"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App gallery</a:t>
              </a:r>
              <a:br>
                <a:rPr lang="en-US" sz="1600" dirty="0">
                  <a:latin typeface="Segoe UI"/>
                </a:rPr>
              </a:br>
              <a:r>
                <a:rPr lang="en-US" sz="1600" dirty="0">
                  <a:latin typeface="Segoe UI"/>
                </a:rPr>
                <a:t>marketplace</a:t>
              </a:r>
            </a:p>
          </p:txBody>
        </p:sp>
      </p:grpSp>
      <p:grpSp>
        <p:nvGrpSpPr>
          <p:cNvPr id="29" name="Group 28"/>
          <p:cNvGrpSpPr/>
          <p:nvPr/>
        </p:nvGrpSpPr>
        <p:grpSpPr>
          <a:xfrm>
            <a:off x="401033" y="2617914"/>
            <a:ext cx="1662609" cy="1346605"/>
            <a:chOff x="408247" y="2669912"/>
            <a:chExt cx="1696189" cy="1373607"/>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07" name="TextBox 106"/>
            <p:cNvSpPr txBox="1"/>
            <p:nvPr/>
          </p:nvSpPr>
          <p:spPr>
            <a:xfrm>
              <a:off x="408247" y="3497264"/>
              <a:ext cx="1696189" cy="546255"/>
            </a:xfrm>
            <a:prstGeom prst="rect">
              <a:avLst/>
            </a:prstGeom>
            <a:noFill/>
            <a:ln w="0">
              <a:noFill/>
            </a:ln>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Global data</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52224" y="2702656"/>
            <a:ext cx="1608107" cy="1040263"/>
            <a:chOff x="2398844" y="2756352"/>
            <a:chExt cx="1640584"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3" name="TextBox 112"/>
            <p:cNvSpPr txBox="1"/>
            <p:nvPr/>
          </p:nvSpPr>
          <p:spPr>
            <a:xfrm>
              <a:off x="2398844" y="3497261"/>
              <a:ext cx="1640584" cy="320213"/>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50704" y="2706624"/>
            <a:ext cx="1960767" cy="1257893"/>
            <a:chOff x="4233649" y="2760400"/>
            <a:chExt cx="2000367" cy="128311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9" name="TextBox 118"/>
            <p:cNvSpPr txBox="1"/>
            <p:nvPr/>
          </p:nvSpPr>
          <p:spPr>
            <a:xfrm>
              <a:off x="4233649" y="3497262"/>
              <a:ext cx="200036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Built-in auto scale</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77058" y="2623751"/>
            <a:ext cx="1959164" cy="1340765"/>
            <a:chOff x="6198909" y="2675866"/>
            <a:chExt cx="1998732" cy="136765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2" name="TextBox 121"/>
            <p:cNvSpPr txBox="1"/>
            <p:nvPr/>
          </p:nvSpPr>
          <p:spPr>
            <a:xfrm>
              <a:off x="6198909" y="3497262"/>
              <a:ext cx="1998732"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High availability</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094279" y="2626085"/>
            <a:ext cx="1874205" cy="1338431"/>
            <a:chOff x="8256870" y="2678247"/>
            <a:chExt cx="1912057" cy="136527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1" name="TextBox 130"/>
            <p:cNvSpPr txBox="1"/>
            <p:nvPr/>
          </p:nvSpPr>
          <p:spPr>
            <a:xfrm>
              <a:off x="8256870" y="3497262"/>
              <a:ext cx="191205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.NET, Java, PHP,</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23640" y="2638923"/>
            <a:ext cx="1269873" cy="1325592"/>
            <a:chOff x="10531257" y="2691344"/>
            <a:chExt cx="1295521"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4" name="TextBox 133"/>
            <p:cNvSpPr txBox="1"/>
            <p:nvPr/>
          </p:nvSpPr>
          <p:spPr>
            <a:xfrm>
              <a:off x="10531257" y="3497262"/>
              <a:ext cx="1295521" cy="546256"/>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Staging and</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173"/>
            <a:ext cx="1832130" cy="1238528"/>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178335"/>
              <a:ext cx="1869134" cy="772298"/>
            </a:xfrm>
            <a:prstGeom prst="rect">
              <a:avLst/>
            </a:prstGeom>
            <a:noFill/>
          </p:spPr>
          <p:txBody>
            <a:bodyPr wrap="square" lIns="91427" tIns="45713" rIns="91427" bIns="45713" rtlCol="0" anchor="b">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7" y="314416"/>
            <a:ext cx="896425" cy="89655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23" tIns="44810" rIns="89623" bIns="44810" numCol="1" anchor="t" anchorCtr="0" compatLnSpc="1">
            <a:prstTxWarp prst="textNoShape">
              <a:avLst/>
            </a:prstTxWarp>
          </a:bodyPr>
          <a:lstStyle/>
          <a:p>
            <a:pPr defTabSz="914195"/>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21" y="1533946"/>
            <a:ext cx="9015161" cy="4669427"/>
          </a:xfrm>
          <a:prstGeom prst="rect">
            <a:avLst/>
          </a:prstGeom>
        </p:spPr>
      </p:pic>
    </p:spTree>
    <p:extLst>
      <p:ext uri="{BB962C8B-B14F-4D97-AF65-F5344CB8AC3E}">
        <p14:creationId xmlns:p14="http://schemas.microsoft.com/office/powerpoint/2010/main" val="3292301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40" y="1506447"/>
            <a:ext cx="9657723" cy="5216471"/>
          </a:xfrm>
          <a:prstGeom prst="rect">
            <a:avLst/>
          </a:prstGeom>
        </p:spPr>
      </p:pic>
    </p:spTree>
    <p:extLst>
      <p:ext uri="{BB962C8B-B14F-4D97-AF65-F5344CB8AC3E}">
        <p14:creationId xmlns:p14="http://schemas.microsoft.com/office/powerpoint/2010/main" val="1334521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553" y="1420073"/>
            <a:ext cx="8312894" cy="5334018"/>
          </a:xfrm>
          <a:prstGeom prst="rect">
            <a:avLst/>
          </a:prstGeom>
        </p:spPr>
      </p:pic>
    </p:spTree>
    <p:extLst>
      <p:ext uri="{BB962C8B-B14F-4D97-AF65-F5344CB8AC3E}">
        <p14:creationId xmlns:p14="http://schemas.microsoft.com/office/powerpoint/2010/main" val="16408538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46540"/>
            <a:ext cx="10058400" cy="4759778"/>
          </a:xfrm>
          <a:prstGeom prst="rect">
            <a:avLst/>
          </a:prstGeom>
        </p:spPr>
      </p:pic>
    </p:spTree>
    <p:extLst>
      <p:ext uri="{BB962C8B-B14F-4D97-AF65-F5344CB8AC3E}">
        <p14:creationId xmlns:p14="http://schemas.microsoft.com/office/powerpoint/2010/main" val="4051552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4018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CC4F-2A54-4A56-8733-3CE08E465E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83BFA8-C291-431F-8FE9-59E39A88D3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5C7C33-59D1-4501-800B-BD3B52649C70}"/>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1762739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6" y="290513"/>
            <a:ext cx="10745850" cy="898525"/>
          </a:xfrm>
        </p:spPr>
        <p:txBody>
          <a:bodyPr/>
          <a:lstStyle/>
          <a:p>
            <a:r>
              <a:rPr lang="en-US" sz="5400" dirty="0"/>
              <a:t>Azure Functions</a:t>
            </a:r>
          </a:p>
        </p:txBody>
      </p:sp>
      <p:pic>
        <p:nvPicPr>
          <p:cNvPr id="4" name="Picture 6"/>
          <p:cNvPicPr>
            <a:picLocks noChangeAspect="1"/>
          </p:cNvPicPr>
          <p:nvPr/>
        </p:nvPicPr>
        <p:blipFill>
          <a:blip r:embed="rId3"/>
          <a:stretch>
            <a:fillRect/>
          </a:stretch>
        </p:blipFill>
        <p:spPr>
          <a:xfrm>
            <a:off x="259174" y="438843"/>
            <a:ext cx="891178" cy="786549"/>
          </a:xfrm>
          <a:prstGeom prst="rect">
            <a:avLst/>
          </a:prstGeom>
        </p:spPr>
      </p:pic>
      <p:sp>
        <p:nvSpPr>
          <p:cNvPr id="52" name="TextBox 51"/>
          <p:cNvSpPr txBox="1"/>
          <p:nvPr/>
        </p:nvSpPr>
        <p:spPr>
          <a:xfrm>
            <a:off x="270070" y="1586598"/>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3" name="TextBox 52"/>
          <p:cNvSpPr txBox="1"/>
          <p:nvPr/>
        </p:nvSpPr>
        <p:spPr>
          <a:xfrm>
            <a:off x="4168963" y="1586599"/>
            <a:ext cx="3854081" cy="4804837"/>
          </a:xfrm>
          <a:prstGeom prst="rect">
            <a:avLst/>
          </a:prstGeom>
          <a:solidFill>
            <a:schemeClr val="accent1"/>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Accelerate development</a:t>
            </a:r>
          </a:p>
        </p:txBody>
      </p:sp>
      <p:sp>
        <p:nvSpPr>
          <p:cNvPr id="54" name="TextBox 53"/>
          <p:cNvSpPr txBox="1"/>
          <p:nvPr/>
        </p:nvSpPr>
        <p:spPr>
          <a:xfrm>
            <a:off x="8067857" y="1586600"/>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Bind into services</a:t>
            </a:r>
          </a:p>
        </p:txBody>
      </p:sp>
      <p:sp useBgFill="1">
        <p:nvSpPr>
          <p:cNvPr id="58" name="Rectangle 57"/>
          <p:cNvSpPr/>
          <p:nvPr/>
        </p:nvSpPr>
        <p:spPr bwMode="auto">
          <a:xfrm>
            <a:off x="868" y="6387514"/>
            <a:ext cx="12190271"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 name="Group 22"/>
          <p:cNvGrpSpPr/>
          <p:nvPr/>
        </p:nvGrpSpPr>
        <p:grpSpPr>
          <a:xfrm>
            <a:off x="8221540" y="5001715"/>
            <a:ext cx="3377663" cy="948379"/>
            <a:chOff x="8386703" y="2300121"/>
            <a:chExt cx="3445880"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OneDrive</a:t>
              </a:r>
            </a:p>
          </p:txBody>
        </p:sp>
        <p:sp>
          <p:nvSpPr>
            <p:cNvPr id="81" name="TextBox 80"/>
            <p:cNvSpPr txBox="1"/>
            <p:nvPr/>
          </p:nvSpPr>
          <p:spPr>
            <a:xfrm>
              <a:off x="11194485" y="2975560"/>
              <a:ext cx="638098" cy="29195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66" name="Freeform 12"/>
          <p:cNvSpPr>
            <a:spLocks noChangeAspect="1" noEditPoints="1"/>
          </p:cNvSpPr>
          <p:nvPr/>
        </p:nvSpPr>
        <p:spPr bwMode="auto">
          <a:xfrm>
            <a:off x="8456288" y="3716184"/>
            <a:ext cx="537778"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09" tIns="44804" rIns="89609" bIns="44804"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6"/>
          <a:stretch>
            <a:fillRect/>
          </a:stretch>
        </p:blipFill>
        <p:spPr>
          <a:xfrm>
            <a:off x="9672039" y="3675582"/>
            <a:ext cx="627408" cy="561445"/>
          </a:xfrm>
          <a:prstGeom prst="rect">
            <a:avLst/>
          </a:prstGeom>
        </p:spPr>
      </p:pic>
      <p:sp>
        <p:nvSpPr>
          <p:cNvPr id="82" name="TextBox 81"/>
          <p:cNvSpPr txBox="1"/>
          <p:nvPr/>
        </p:nvSpPr>
        <p:spPr>
          <a:xfrm>
            <a:off x="8271431" y="4307730"/>
            <a:ext cx="873409"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Dropbox</a:t>
            </a:r>
          </a:p>
        </p:txBody>
      </p:sp>
      <p:sp>
        <p:nvSpPr>
          <p:cNvPr id="83" name="TextBox 82"/>
          <p:cNvSpPr txBox="1"/>
          <p:nvPr/>
        </p:nvSpPr>
        <p:spPr>
          <a:xfrm>
            <a:off x="9544139" y="4307730"/>
            <a:ext cx="894246"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84" name="TextBox 83"/>
          <p:cNvSpPr txBox="1"/>
          <p:nvPr/>
        </p:nvSpPr>
        <p:spPr>
          <a:xfrm>
            <a:off x="10865849" y="2917207"/>
            <a:ext cx="796475" cy="478059"/>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Storage</a:t>
            </a:r>
          </a:p>
        </p:txBody>
      </p:sp>
      <p:sp>
        <p:nvSpPr>
          <p:cNvPr id="91" name="Rectangle 90"/>
          <p:cNvSpPr>
            <a:spLocks noChangeArrowheads="1"/>
          </p:cNvSpPr>
          <p:nvPr/>
        </p:nvSpPr>
        <p:spPr bwMode="auto">
          <a:xfrm>
            <a:off x="8176798" y="2917207"/>
            <a:ext cx="1068946"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Service Bus</a:t>
            </a:r>
          </a:p>
        </p:txBody>
      </p:sp>
      <p:sp>
        <p:nvSpPr>
          <p:cNvPr id="92" name="Rectangle 91"/>
          <p:cNvSpPr>
            <a:spLocks noChangeArrowheads="1"/>
          </p:cNvSpPr>
          <p:nvPr/>
        </p:nvSpPr>
        <p:spPr bwMode="auto">
          <a:xfrm>
            <a:off x="9497840" y="2917207"/>
            <a:ext cx="998425"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Event Hub</a:t>
            </a:r>
          </a:p>
        </p:txBody>
      </p:sp>
      <p:pic>
        <p:nvPicPr>
          <p:cNvPr id="9" name="Picture 8"/>
          <p:cNvPicPr>
            <a:picLocks noChangeAspect="1"/>
          </p:cNvPicPr>
          <p:nvPr/>
        </p:nvPicPr>
        <p:blipFill>
          <a:blip r:embed="rId7"/>
          <a:stretch>
            <a:fillRect/>
          </a:stretch>
        </p:blipFill>
        <p:spPr>
          <a:xfrm>
            <a:off x="11039245" y="3581410"/>
            <a:ext cx="483459" cy="590977"/>
          </a:xfrm>
          <a:prstGeom prst="rect">
            <a:avLst/>
          </a:prstGeom>
        </p:spPr>
      </p:pic>
      <p:sp>
        <p:nvSpPr>
          <p:cNvPr id="95" name="Rectangle 94"/>
          <p:cNvSpPr>
            <a:spLocks noChangeArrowheads="1"/>
          </p:cNvSpPr>
          <p:nvPr/>
        </p:nvSpPr>
        <p:spPr bwMode="auto">
          <a:xfrm>
            <a:off x="10691314" y="4297416"/>
            <a:ext cx="1181142" cy="284288"/>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nvGrpSpPr>
          <p:cNvPr id="21" name="Group 20"/>
          <p:cNvGrpSpPr/>
          <p:nvPr/>
        </p:nvGrpSpPr>
        <p:grpSpPr>
          <a:xfrm>
            <a:off x="4491422" y="2496730"/>
            <a:ext cx="1295430" cy="3557733"/>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10" y="3659478"/>
            <a:ext cx="1634727" cy="239498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896045"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&lt;/&gt;</a:t>
              </a:r>
            </a:p>
          </p:txBody>
        </p:sp>
      </p:grpSp>
      <p:grpSp>
        <p:nvGrpSpPr>
          <p:cNvPr id="26" name="Group 25"/>
          <p:cNvGrpSpPr/>
          <p:nvPr/>
        </p:nvGrpSpPr>
        <p:grpSpPr>
          <a:xfrm>
            <a:off x="450364" y="2400796"/>
            <a:ext cx="1572137" cy="3653668"/>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3" y="3312502"/>
            <a:ext cx="1226293" cy="2741961"/>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pic>
        <p:nvPicPr>
          <p:cNvPr id="11" name="Picture 10"/>
          <p:cNvPicPr>
            <a:picLocks noChangeAspect="1"/>
          </p:cNvPicPr>
          <p:nvPr/>
        </p:nvPicPr>
        <p:blipFill>
          <a:blip r:embed="rId12"/>
          <a:stretch>
            <a:fillRect/>
          </a:stretch>
        </p:blipFill>
        <p:spPr>
          <a:xfrm>
            <a:off x="10922823" y="2277141"/>
            <a:ext cx="607016" cy="520151"/>
          </a:xfrm>
          <a:prstGeom prst="rect">
            <a:avLst/>
          </a:prstGeom>
        </p:spPr>
      </p:pic>
      <p:grpSp>
        <p:nvGrpSpPr>
          <p:cNvPr id="36" name="Group 35"/>
          <p:cNvGrpSpPr/>
          <p:nvPr/>
        </p:nvGrpSpPr>
        <p:grpSpPr>
          <a:xfrm>
            <a:off x="9721325" y="2282142"/>
            <a:ext cx="48941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7" name="Group 36"/>
          <p:cNvGrpSpPr/>
          <p:nvPr/>
        </p:nvGrpSpPr>
        <p:grpSpPr>
          <a:xfrm>
            <a:off x="8446601" y="2284040"/>
            <a:ext cx="486510"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5282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429015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1902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3402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34127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10208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617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2235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7327675" cy="5008790"/>
          </a:xfrm>
          <a:prstGeom prst="rect">
            <a:avLst/>
          </a:prstGeom>
        </p:spPr>
      </p:pic>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822368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3193-C3C3-411E-B6B5-5681DD3C0F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9E7EFD-EB48-4B22-80BD-64C75C7043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4EE72F-02A3-46F4-9BA9-A78A72234841}"/>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41084938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ext uri="{D42A27DB-BD31-4B8C-83A1-F6EECF244321}">
                <p14:modId xmlns:p14="http://schemas.microsoft.com/office/powerpoint/2010/main" val="142917493"/>
              </p:ext>
            </p:extLst>
          </p:nvPr>
        </p:nvGraphicFramePr>
        <p:xfrm>
          <a:off x="343940" y="1561183"/>
          <a:ext cx="11158251" cy="3550104"/>
        </p:xfrm>
        <a:graphic>
          <a:graphicData uri="http://schemas.openxmlformats.org/drawingml/2006/table">
            <a:tbl>
              <a:tblPr firstRow="1">
                <a:tableStyleId>{00A15C55-8517-42AA-B614-E9B94910E393}</a:tableStyleId>
              </a:tblPr>
              <a:tblGrid>
                <a:gridCol w="3171922">
                  <a:extLst>
                    <a:ext uri="{9D8B030D-6E8A-4147-A177-3AD203B41FA5}">
                      <a16:colId xmlns:a16="http://schemas.microsoft.com/office/drawing/2014/main" val="20000"/>
                    </a:ext>
                  </a:extLst>
                </a:gridCol>
                <a:gridCol w="7986329">
                  <a:extLst>
                    <a:ext uri="{9D8B030D-6E8A-4147-A177-3AD203B41FA5}">
                      <a16:colId xmlns:a16="http://schemas.microsoft.com/office/drawing/2014/main" val="20001"/>
                    </a:ext>
                  </a:extLst>
                </a:gridCol>
              </a:tblGrid>
              <a:tr h="363976">
                <a:tc>
                  <a:txBody>
                    <a:bodyPr/>
                    <a:lstStyle/>
                    <a:p>
                      <a:r>
                        <a:rPr lang="en-US" sz="1800" dirty="0"/>
                        <a:t>Service</a:t>
                      </a:r>
                    </a:p>
                  </a:txBody>
                  <a:tcPr marL="89642" marR="89642" marT="44828" marB="44828"/>
                </a:tc>
                <a:tc>
                  <a:txBody>
                    <a:bodyPr/>
                    <a:lstStyle/>
                    <a:p>
                      <a:r>
                        <a:rPr lang="en-US" sz="1800" dirty="0"/>
                        <a:t>Best used for</a:t>
                      </a:r>
                      <a:r>
                        <a:rPr lang="is-IS" sz="1800" dirty="0"/>
                        <a:t>…</a:t>
                      </a:r>
                      <a:endParaRPr lang="en-US" sz="1800" dirty="0"/>
                    </a:p>
                  </a:txBody>
                  <a:tcPr marL="89642" marR="89642" marT="44828" marB="44828"/>
                </a:tc>
                <a:extLst>
                  <a:ext uri="{0D108BD9-81ED-4DB2-BD59-A6C34878D82A}">
                    <a16:rowId xmlns:a16="http://schemas.microsoft.com/office/drawing/2014/main" val="10000"/>
                  </a:ext>
                </a:extLst>
              </a:tr>
              <a:tr h="363976">
                <a:tc>
                  <a:txBody>
                    <a:bodyPr/>
                    <a:lstStyle/>
                    <a:p>
                      <a:r>
                        <a:rPr lang="en-US" sz="1800" dirty="0"/>
                        <a:t>VMs</a:t>
                      </a:r>
                      <a:endParaRPr lang="en-US" sz="1800" dirty="0">
                        <a:latin typeface="+mj-lt"/>
                      </a:endParaRPr>
                    </a:p>
                  </a:txBody>
                  <a:tcPr marL="89642" marR="89642" marT="44828" marB="44828"/>
                </a:tc>
                <a:tc>
                  <a:txBody>
                    <a:bodyPr/>
                    <a:lstStyle/>
                    <a:p>
                      <a:r>
                        <a:rPr lang="en-US" sz="1800" dirty="0"/>
                        <a:t>Lift-and-shift</a:t>
                      </a:r>
                      <a:r>
                        <a:rPr lang="en-US" sz="1800" baseline="0" dirty="0"/>
                        <a:t> for a set of “pets”</a:t>
                      </a:r>
                      <a:endParaRPr lang="en-US" sz="1800" dirty="0">
                        <a:latin typeface="+mj-lt"/>
                      </a:endParaRPr>
                    </a:p>
                  </a:txBody>
                  <a:tcPr marL="89642" marR="89642" marT="44828" marB="44828"/>
                </a:tc>
                <a:extLst>
                  <a:ext uri="{0D108BD9-81ED-4DB2-BD59-A6C34878D82A}">
                    <a16:rowId xmlns:a16="http://schemas.microsoft.com/office/drawing/2014/main" val="10001"/>
                  </a:ext>
                </a:extLst>
              </a:tr>
              <a:tr h="363976">
                <a:tc>
                  <a:txBody>
                    <a:bodyPr/>
                    <a:lstStyle/>
                    <a:p>
                      <a:r>
                        <a:rPr lang="en-US" sz="1800" dirty="0"/>
                        <a:t>VM Scale Sets</a:t>
                      </a:r>
                      <a:endParaRPr lang="en-US" sz="1800" dirty="0">
                        <a:latin typeface="+mj-lt"/>
                      </a:endParaRPr>
                    </a:p>
                  </a:txBody>
                  <a:tcPr marL="89642" marR="89642" marT="44828" marB="44828"/>
                </a:tc>
                <a:tc>
                  <a:txBody>
                    <a:bodyPr/>
                    <a:lstStyle/>
                    <a:p>
                      <a:r>
                        <a:rPr lang="en-US" sz="1800" dirty="0"/>
                        <a:t>Scaling</a:t>
                      </a:r>
                      <a:r>
                        <a:rPr lang="en-US" sz="1800" baseline="0" dirty="0"/>
                        <a:t> and managing a set of identical VMs</a:t>
                      </a:r>
                      <a:endParaRPr lang="en-US" sz="1800" dirty="0">
                        <a:latin typeface="+mj-lt"/>
                      </a:endParaRPr>
                    </a:p>
                  </a:txBody>
                  <a:tcPr marL="89642" marR="89642" marT="44828" marB="44828"/>
                </a:tc>
                <a:extLst>
                  <a:ext uri="{0D108BD9-81ED-4DB2-BD59-A6C34878D82A}">
                    <a16:rowId xmlns:a16="http://schemas.microsoft.com/office/drawing/2014/main" val="10002"/>
                  </a:ext>
                </a:extLst>
              </a:tr>
              <a:tr h="363976">
                <a:tc>
                  <a:txBody>
                    <a:bodyPr/>
                    <a:lstStyle/>
                    <a:p>
                      <a:r>
                        <a:rPr lang="en-US" sz="1800" dirty="0"/>
                        <a:t>Batch</a:t>
                      </a:r>
                      <a:endParaRPr lang="en-US" sz="1800" dirty="0">
                        <a:latin typeface="+mj-lt"/>
                      </a:endParaRPr>
                    </a:p>
                  </a:txBody>
                  <a:tcPr marL="89642" marR="89642" marT="44828" marB="44828"/>
                </a:tc>
                <a:tc>
                  <a:txBody>
                    <a:bodyPr/>
                    <a:lstStyle/>
                    <a:p>
                      <a:r>
                        <a:rPr lang="en-US" sz="1800" dirty="0"/>
                        <a:t>Highly parallelized computation</a:t>
                      </a:r>
                      <a:endParaRPr lang="en-US" sz="1800" dirty="0">
                        <a:latin typeface="+mj-lt"/>
                      </a:endParaRPr>
                    </a:p>
                  </a:txBody>
                  <a:tcPr marL="89642" marR="89642" marT="44828" marB="44828"/>
                </a:tc>
                <a:extLst>
                  <a:ext uri="{0D108BD9-81ED-4DB2-BD59-A6C34878D82A}">
                    <a16:rowId xmlns:a16="http://schemas.microsoft.com/office/drawing/2014/main" val="10003"/>
                  </a:ext>
                </a:extLst>
              </a:tr>
              <a:tr h="363976">
                <a:tc>
                  <a:txBody>
                    <a:bodyPr/>
                    <a:lstStyle/>
                    <a:p>
                      <a:r>
                        <a:rPr lang="en-US" sz="1800" dirty="0"/>
                        <a:t>Container</a:t>
                      </a:r>
                      <a:r>
                        <a:rPr lang="en-US" sz="1800" baseline="0" dirty="0"/>
                        <a:t> Service</a:t>
                      </a:r>
                      <a:endParaRPr lang="en-US" sz="1800" dirty="0">
                        <a:latin typeface="+mj-lt"/>
                      </a:endParaRPr>
                    </a:p>
                  </a:txBody>
                  <a:tcPr marL="89642" marR="89642" marT="44828" marB="44828"/>
                </a:tc>
                <a:tc>
                  <a:txBody>
                    <a:bodyPr/>
                    <a:lstStyle/>
                    <a:p>
                      <a:r>
                        <a:rPr lang="en-US" sz="1800" dirty="0"/>
                        <a:t>Deploying and managing a set of</a:t>
                      </a:r>
                      <a:r>
                        <a:rPr lang="en-US" sz="1800" baseline="0" dirty="0"/>
                        <a:t> arbitrary Linux containers</a:t>
                      </a:r>
                      <a:endParaRPr lang="en-US" sz="1800" dirty="0">
                        <a:latin typeface="+mj-lt"/>
                      </a:endParaRPr>
                    </a:p>
                  </a:txBody>
                  <a:tcPr marL="89642" marR="89642" marT="44828" marB="44828"/>
                </a:tc>
                <a:extLst>
                  <a:ext uri="{0D108BD9-81ED-4DB2-BD59-A6C34878D82A}">
                    <a16:rowId xmlns:a16="http://schemas.microsoft.com/office/drawing/2014/main" val="10004"/>
                  </a:ext>
                </a:extLst>
              </a:tr>
              <a:tr h="363976">
                <a:tc>
                  <a:txBody>
                    <a:bodyPr/>
                    <a:lstStyle/>
                    <a:p>
                      <a:r>
                        <a:rPr lang="en-US" sz="1800" kern="1200" dirty="0">
                          <a:solidFill>
                            <a:schemeClr val="dk1"/>
                          </a:solidFill>
                          <a:latin typeface="+mn-lt"/>
                          <a:ea typeface="+mn-ea"/>
                          <a:cs typeface="+mn-cs"/>
                        </a:rPr>
                        <a:t>Container Instances</a:t>
                      </a:r>
                    </a:p>
                  </a:txBody>
                  <a:tcPr marL="89642" marR="89642" marT="44828" marB="44828"/>
                </a:tc>
                <a:tc>
                  <a:txBody>
                    <a:bodyPr/>
                    <a:lstStyle/>
                    <a:p>
                      <a:r>
                        <a:rPr lang="en-US" sz="1800" kern="1200" dirty="0">
                          <a:solidFill>
                            <a:schemeClr val="dk1"/>
                          </a:solidFill>
                          <a:latin typeface="+mn-lt"/>
                          <a:ea typeface="+mn-ea"/>
                          <a:cs typeface="+mn-cs"/>
                        </a:rPr>
                        <a:t>Running individual containers with low overhead and no VM management</a:t>
                      </a:r>
                    </a:p>
                  </a:txBody>
                  <a:tcPr marL="89642" marR="89642" marT="44828" marB="44828"/>
                </a:tc>
                <a:extLst>
                  <a:ext uri="{0D108BD9-81ED-4DB2-BD59-A6C34878D82A}">
                    <a16:rowId xmlns:a16="http://schemas.microsoft.com/office/drawing/2014/main" val="205737907"/>
                  </a:ext>
                </a:extLst>
              </a:tr>
              <a:tr h="363976">
                <a:tc>
                  <a:txBody>
                    <a:bodyPr/>
                    <a:lstStyle/>
                    <a:p>
                      <a:r>
                        <a:rPr lang="en-US" sz="1800" dirty="0"/>
                        <a:t>Service Fabric</a:t>
                      </a:r>
                      <a:endParaRPr lang="en-US" sz="1800" dirty="0">
                        <a:latin typeface="+mj-lt"/>
                      </a:endParaRPr>
                    </a:p>
                  </a:txBody>
                  <a:tcPr marL="89642" marR="89642" marT="44828" marB="44828"/>
                </a:tc>
                <a:tc>
                  <a:txBody>
                    <a:bodyPr/>
                    <a:lstStyle/>
                    <a:p>
                      <a:r>
                        <a:rPr lang="en-US" sz="1800" dirty="0"/>
                        <a:t>Building</a:t>
                      </a:r>
                      <a:r>
                        <a:rPr lang="en-US" sz="1800" baseline="0" dirty="0"/>
                        <a:t> </a:t>
                      </a:r>
                      <a:r>
                        <a:rPr lang="en-US" sz="1800" baseline="0" dirty="0" err="1"/>
                        <a:t>microservice</a:t>
                      </a:r>
                      <a:r>
                        <a:rPr lang="en-US" sz="1800" baseline="0" dirty="0"/>
                        <a:t>-based applications on Windows using .NET</a:t>
                      </a:r>
                      <a:endParaRPr lang="en-US" sz="1800" dirty="0">
                        <a:latin typeface="+mj-lt"/>
                      </a:endParaRPr>
                    </a:p>
                  </a:txBody>
                  <a:tcPr marL="89642" marR="89642" marT="44828" marB="44828"/>
                </a:tc>
                <a:extLst>
                  <a:ext uri="{0D108BD9-81ED-4DB2-BD59-A6C34878D82A}">
                    <a16:rowId xmlns:a16="http://schemas.microsoft.com/office/drawing/2014/main" val="10005"/>
                  </a:ext>
                </a:extLst>
              </a:tr>
              <a:tr h="638296">
                <a:tc>
                  <a:txBody>
                    <a:bodyPr/>
                    <a:lstStyle/>
                    <a:p>
                      <a:r>
                        <a:rPr lang="en-US" sz="1800" dirty="0"/>
                        <a:t>App Service</a:t>
                      </a:r>
                      <a:endParaRPr lang="en-US" sz="1800" dirty="0">
                        <a:latin typeface="+mj-lt"/>
                      </a:endParaRPr>
                    </a:p>
                  </a:txBody>
                  <a:tcPr marL="89642" marR="89642" marT="44828" marB="44828"/>
                </a:tc>
                <a:tc>
                  <a:txBody>
                    <a:bodyPr/>
                    <a:lstStyle/>
                    <a:p>
                      <a:r>
                        <a:rPr lang="en-US" sz="1800" dirty="0"/>
                        <a:t>Building standard</a:t>
                      </a:r>
                      <a:r>
                        <a:rPr lang="en-US" sz="1800" baseline="0" dirty="0"/>
                        <a:t> web and mobile apps with limited management responsibilities</a:t>
                      </a:r>
                      <a:endParaRPr lang="en-US" sz="1800" dirty="0">
                        <a:latin typeface="+mj-lt"/>
                      </a:endParaRPr>
                    </a:p>
                  </a:txBody>
                  <a:tcPr marL="89642" marR="89642" marT="44828" marB="44828"/>
                </a:tc>
                <a:extLst>
                  <a:ext uri="{0D108BD9-81ED-4DB2-BD59-A6C34878D82A}">
                    <a16:rowId xmlns:a16="http://schemas.microsoft.com/office/drawing/2014/main" val="10006"/>
                  </a:ext>
                </a:extLst>
              </a:tr>
              <a:tr h="363976">
                <a:tc>
                  <a:txBody>
                    <a:bodyPr/>
                    <a:lstStyle/>
                    <a:p>
                      <a:r>
                        <a:rPr lang="en-US" sz="1800" dirty="0"/>
                        <a:t>Functions</a:t>
                      </a:r>
                      <a:endParaRPr lang="en-US" sz="1800" dirty="0">
                        <a:latin typeface="+mj-lt"/>
                      </a:endParaRPr>
                    </a:p>
                  </a:txBody>
                  <a:tcPr marL="89642" marR="89642" marT="44828" marB="44828"/>
                </a:tc>
                <a:tc>
                  <a:txBody>
                    <a:bodyPr/>
                    <a:lstStyle/>
                    <a:p>
                      <a:r>
                        <a:rPr lang="en-US" sz="1800" dirty="0"/>
                        <a:t>Building</a:t>
                      </a:r>
                      <a:r>
                        <a:rPr lang="en-US" sz="1800" baseline="0" dirty="0"/>
                        <a:t> small, event-driven software with granular auto-scale</a:t>
                      </a:r>
                      <a:endParaRPr lang="en-US" sz="1800" dirty="0">
                        <a:latin typeface="+mj-lt"/>
                      </a:endParaRPr>
                    </a:p>
                  </a:txBody>
                  <a:tcPr marL="89642" marR="89642" marT="44828" marB="4482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F947ECB-6D74-4085-908F-5ED57385DFF2}"/>
              </a:ext>
            </a:extLst>
          </p:cNvPr>
          <p:cNvGrpSpPr/>
          <p:nvPr/>
        </p:nvGrpSpPr>
        <p:grpSpPr>
          <a:xfrm>
            <a:off x="1" y="4377"/>
            <a:ext cx="12192000" cy="6849246"/>
            <a:chOff x="0" y="0"/>
            <a:chExt cx="12436475" cy="6986588"/>
          </a:xfrm>
        </p:grpSpPr>
        <p:sp>
          <p:nvSpPr>
            <p:cNvPr id="3" name="Rectangle 2">
              <a:extLst>
                <a:ext uri="{FF2B5EF4-FFF2-40B4-BE49-F238E27FC236}">
                  <a16:creationId xmlns:a16="http://schemas.microsoft.com/office/drawing/2014/main" id="{16D8B0D1-788E-4BD8-B12B-ECEFE42DECBD}"/>
                </a:ext>
              </a:extLst>
            </p:cNvPr>
            <p:cNvSpPr/>
            <p:nvPr/>
          </p:nvSpPr>
          <p:spPr>
            <a:xfrm>
              <a:off x="0" y="1038687"/>
              <a:ext cx="12436475" cy="5947901"/>
            </a:xfrm>
            <a:prstGeom prst="rect">
              <a:avLst/>
            </a:prstGeom>
            <a:solidFill>
              <a:srgbClr val="002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 name="Rectangle 7">
              <a:extLst>
                <a:ext uri="{FF2B5EF4-FFF2-40B4-BE49-F238E27FC236}">
                  <a16:creationId xmlns:a16="http://schemas.microsoft.com/office/drawing/2014/main" id="{807072E8-0776-4799-BD77-38E4DA4FCD10}"/>
                </a:ext>
              </a:extLst>
            </p:cNvPr>
            <p:cNvSpPr/>
            <p:nvPr/>
          </p:nvSpPr>
          <p:spPr>
            <a:xfrm>
              <a:off x="0" y="0"/>
              <a:ext cx="12428538" cy="1038687"/>
            </a:xfrm>
            <a:prstGeom prst="rect">
              <a:avLst/>
            </a:prstGeom>
            <a:solidFill>
              <a:srgbClr val="046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pic>
        <p:nvPicPr>
          <p:cNvPr id="7" name="Picture 6">
            <a:extLst>
              <a:ext uri="{FF2B5EF4-FFF2-40B4-BE49-F238E27FC236}">
                <a16:creationId xmlns:a16="http://schemas.microsoft.com/office/drawing/2014/main" id="{3D56A4DA-61B2-47C1-9C80-BA1C2A8EE7B1}"/>
              </a:ext>
            </a:extLst>
          </p:cNvPr>
          <p:cNvPicPr>
            <a:picLocks noChangeAspect="1"/>
          </p:cNvPicPr>
          <p:nvPr/>
        </p:nvPicPr>
        <p:blipFill rotWithShape="1">
          <a:blip r:embed="rId2">
            <a:extLst>
              <a:ext uri="{28A0092B-C50C-407E-A947-70E740481C1C}">
                <a14:useLocalDpi xmlns:a14="http://schemas.microsoft.com/office/drawing/2010/main" val="0"/>
              </a:ext>
            </a:extLst>
          </a:blip>
          <a:srcRect l="5812" r="30193" b="-1"/>
          <a:stretch/>
        </p:blipFill>
        <p:spPr>
          <a:xfrm>
            <a:off x="6749307" y="4377"/>
            <a:ext cx="5434913" cy="5647721"/>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10" name="Rectangle 9">
            <a:extLst>
              <a:ext uri="{FF2B5EF4-FFF2-40B4-BE49-F238E27FC236}">
                <a16:creationId xmlns:a16="http://schemas.microsoft.com/office/drawing/2014/main" id="{5103742D-4FC0-4DD2-B7FF-778B3638B546}"/>
              </a:ext>
            </a:extLst>
          </p:cNvPr>
          <p:cNvSpPr/>
          <p:nvPr/>
        </p:nvSpPr>
        <p:spPr>
          <a:xfrm>
            <a:off x="7014742" y="4377"/>
            <a:ext cx="5169477" cy="1018269"/>
          </a:xfrm>
          <a:prstGeom prst="rect">
            <a:avLst/>
          </a:prstGeom>
          <a:solidFill>
            <a:srgbClr val="046E8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Content Placeholder 4">
            <a:extLst>
              <a:ext uri="{FF2B5EF4-FFF2-40B4-BE49-F238E27FC236}">
                <a16:creationId xmlns:a16="http://schemas.microsoft.com/office/drawing/2014/main" id="{F8DBC7D9-4453-451F-B5F2-2469992033FA}"/>
              </a:ext>
            </a:extLst>
          </p:cNvPr>
          <p:cNvSpPr>
            <a:spLocks noGrp="1"/>
          </p:cNvSpPr>
          <p:nvPr>
            <p:ph sz="quarter" idx="12"/>
          </p:nvPr>
        </p:nvSpPr>
        <p:spPr>
          <a:xfrm>
            <a:off x="259873" y="1715970"/>
            <a:ext cx="8276324" cy="4048798"/>
          </a:xfrm>
        </p:spPr>
        <p:txBody>
          <a:bodyPr anchor="t">
            <a:normAutofit/>
          </a:bodyPr>
          <a:lstStyle/>
          <a:p>
            <a:pPr>
              <a:buClr>
                <a:schemeClr val="bg1"/>
              </a:buClr>
            </a:pPr>
            <a:r>
              <a:rPr lang="en-US" sz="2397" dirty="0">
                <a:solidFill>
                  <a:schemeClr val="bg1"/>
                </a:solidFill>
                <a:latin typeface="Segoe UI" panose="020B0502040204020203" pitchFamily="34" charset="0"/>
                <a:cs typeface="Segoe UI" panose="020B0502040204020203" pitchFamily="34" charset="0"/>
              </a:rPr>
              <a:t>Special offer for attendees of this workshop!</a:t>
            </a:r>
          </a:p>
          <a:p>
            <a:pPr>
              <a:buClr>
                <a:schemeClr val="bg1"/>
              </a:buClr>
            </a:pPr>
            <a:r>
              <a:rPr lang="en-US" sz="2397" dirty="0">
                <a:solidFill>
                  <a:schemeClr val="bg1"/>
                </a:solidFill>
                <a:latin typeface="Segoe UI" panose="020B0502040204020203" pitchFamily="34" charset="0"/>
                <a:cs typeface="Segoe UI" panose="020B0502040204020203" pitchFamily="34" charset="0"/>
              </a:rPr>
              <a:t>FREE 3-5 day jumpstart for your company</a:t>
            </a:r>
          </a:p>
          <a:p>
            <a:pPr>
              <a:buClr>
                <a:schemeClr val="bg1"/>
              </a:buClr>
            </a:pPr>
            <a:r>
              <a:rPr lang="en-US" sz="2397" dirty="0">
                <a:solidFill>
                  <a:schemeClr val="bg1"/>
                </a:solidFill>
                <a:latin typeface="Segoe UI" panose="020B0502040204020203" pitchFamily="34" charset="0"/>
                <a:cs typeface="Segoe UI" panose="020B0502040204020203" pitchFamily="34" charset="0"/>
              </a:rPr>
              <a:t>Funded by Microsoft and Wintellect</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Training and overviews for your team</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Stand up a basic Azure subscription and workload</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Deploy a basic Data, Analytics, or Cognitive Services POC</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Get your DevOps going with a VSTS POC</a:t>
            </a:r>
            <a:endParaRPr lang="en-US" dirty="0">
              <a:solidFill>
                <a:schemeClr val="bg1"/>
              </a:solidFill>
              <a:latin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id="{D7FE7E85-2651-4B59-9FBB-D5DB8EB105B9}"/>
              </a:ext>
            </a:extLst>
          </p:cNvPr>
          <p:cNvSpPr>
            <a:spLocks noGrp="1"/>
          </p:cNvSpPr>
          <p:nvPr>
            <p:ph type="title"/>
          </p:nvPr>
        </p:nvSpPr>
        <p:spPr>
          <a:xfrm>
            <a:off x="260499" y="4377"/>
            <a:ext cx="9490887" cy="1018269"/>
          </a:xfrm>
        </p:spPr>
        <p:txBody>
          <a:bodyPr anchor="ctr">
            <a:normAutofit/>
          </a:bodyPr>
          <a:lstStyle/>
          <a:p>
            <a:r>
              <a:rPr lang="en-US" sz="3529" dirty="0">
                <a:solidFill>
                  <a:schemeClr val="bg1"/>
                </a:solidFill>
                <a:latin typeface="Segoe UI" panose="020B0502040204020203" pitchFamily="34" charset="0"/>
                <a:cs typeface="Segoe UI" panose="020B0502040204020203" pitchFamily="34" charset="0"/>
              </a:rPr>
              <a:t>Jumpstart Your Journey to the Azure Cloud</a:t>
            </a:r>
          </a:p>
        </p:txBody>
      </p:sp>
      <p:sp>
        <p:nvSpPr>
          <p:cNvPr id="2" name="TextBox 1">
            <a:extLst>
              <a:ext uri="{FF2B5EF4-FFF2-40B4-BE49-F238E27FC236}">
                <a16:creationId xmlns:a16="http://schemas.microsoft.com/office/drawing/2014/main" id="{0F43EBCE-9FC4-494B-B8C7-C1D2641C0C48}"/>
              </a:ext>
            </a:extLst>
          </p:cNvPr>
          <p:cNvSpPr txBox="1"/>
          <p:nvPr/>
        </p:nvSpPr>
        <p:spPr>
          <a:xfrm>
            <a:off x="259873" y="6010639"/>
            <a:ext cx="11734089" cy="530686"/>
          </a:xfrm>
          <a:prstGeom prst="rect">
            <a:avLst/>
          </a:prstGeom>
          <a:noFill/>
        </p:spPr>
        <p:txBody>
          <a:bodyPr wrap="square" rtlCol="0">
            <a:spAutoFit/>
          </a:bodyPr>
          <a:lstStyle/>
          <a:p>
            <a:pPr algn="ctr"/>
            <a:r>
              <a:rPr lang="en-US" sz="2797" dirty="0">
                <a:solidFill>
                  <a:schemeClr val="bg1"/>
                </a:solidFill>
                <a:latin typeface="Segoe UI" panose="020B0502040204020203" pitchFamily="34" charset="0"/>
                <a:cs typeface="Segoe UI" panose="020B0502040204020203" pitchFamily="34" charset="0"/>
              </a:rPr>
              <a:t>For more details, contact us at </a:t>
            </a:r>
            <a:r>
              <a:rPr lang="en-US" sz="2797" u="sng" dirty="0">
                <a:solidFill>
                  <a:schemeClr val="bg1"/>
                </a:solidFill>
                <a:latin typeface="Segoe UI" panose="020B0502040204020203" pitchFamily="34" charset="0"/>
                <a:cs typeface="Segoe UI" panose="020B0502040204020203" pitchFamily="34" charset="0"/>
              </a:rPr>
              <a:t>info@wintellect.com</a:t>
            </a:r>
          </a:p>
        </p:txBody>
      </p:sp>
    </p:spTree>
    <p:extLst>
      <p:ext uri="{BB962C8B-B14F-4D97-AF65-F5344CB8AC3E}">
        <p14:creationId xmlns:p14="http://schemas.microsoft.com/office/powerpoint/2010/main" val="3733974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9D96-2EE8-42A9-ACE0-C1208B5824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C03287-CAA6-4AB3-885F-21541758CB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638958-CB6A-4A1A-928E-36AC4B92766A}"/>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596394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2"/>
            <a:ext cx="7401157" cy="2444081"/>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Ubuntu, Red Hat, Windows, SUSE, CoreOS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DevOps Extensions with Chef and Puppet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Multiple sizes </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Hundreds of items in marketplace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p:txBody>
      </p:sp>
      <p:sp>
        <p:nvSpPr>
          <p:cNvPr id="5" name="Title 1"/>
          <p:cNvSpPr txBox="1">
            <a:spLocks/>
          </p:cNvSpPr>
          <p:nvPr/>
        </p:nvSpPr>
        <p:spPr>
          <a:xfrm>
            <a:off x="256025" y="1444448"/>
            <a:ext cx="10963572" cy="1026821"/>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dirty="0">
                <a:gradFill>
                  <a:gsLst>
                    <a:gs pos="1250">
                      <a:srgbClr val="FFFFFF"/>
                    </a:gs>
                    <a:gs pos="100000">
                      <a:srgbClr val="FFFFFF"/>
                    </a:gs>
                  </a:gsLst>
                  <a:lin ang="5400000" scaled="0"/>
                </a:gradFill>
              </a:rPr>
              <a:t>Virtual Machines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16514" y="145460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14704" y="2786535"/>
            <a:ext cx="1893128" cy="1744700"/>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827185195"/>
              </p:ext>
            </p:extLst>
          </p:nvPr>
        </p:nvGraphicFramePr>
        <p:xfrm>
          <a:off x="366100" y="1434493"/>
          <a:ext cx="11704368" cy="4664884"/>
        </p:xfrm>
        <a:graphic>
          <a:graphicData uri="http://schemas.openxmlformats.org/drawingml/2006/table">
            <a:tbl>
              <a:tblPr firstRow="1" bandRow="1">
                <a:tableStyleId>{5C22544A-7EE6-4342-B048-85BDC9FD1C3A}</a:tableStyleId>
              </a:tblPr>
              <a:tblGrid>
                <a:gridCol w="1950728">
                  <a:extLst>
                    <a:ext uri="{9D8B030D-6E8A-4147-A177-3AD203B41FA5}">
                      <a16:colId xmlns:a16="http://schemas.microsoft.com/office/drawing/2014/main" val="3343220613"/>
                    </a:ext>
                  </a:extLst>
                </a:gridCol>
                <a:gridCol w="1950728">
                  <a:extLst>
                    <a:ext uri="{9D8B030D-6E8A-4147-A177-3AD203B41FA5}">
                      <a16:colId xmlns:a16="http://schemas.microsoft.com/office/drawing/2014/main" val="3245494395"/>
                    </a:ext>
                  </a:extLst>
                </a:gridCol>
                <a:gridCol w="1950728">
                  <a:extLst>
                    <a:ext uri="{9D8B030D-6E8A-4147-A177-3AD203B41FA5}">
                      <a16:colId xmlns:a16="http://schemas.microsoft.com/office/drawing/2014/main" val="2870826767"/>
                    </a:ext>
                  </a:extLst>
                </a:gridCol>
                <a:gridCol w="1950728">
                  <a:extLst>
                    <a:ext uri="{9D8B030D-6E8A-4147-A177-3AD203B41FA5}">
                      <a16:colId xmlns:a16="http://schemas.microsoft.com/office/drawing/2014/main" val="3052319419"/>
                    </a:ext>
                  </a:extLst>
                </a:gridCol>
                <a:gridCol w="1950728">
                  <a:extLst>
                    <a:ext uri="{9D8B030D-6E8A-4147-A177-3AD203B41FA5}">
                      <a16:colId xmlns:a16="http://schemas.microsoft.com/office/drawing/2014/main" val="4270810954"/>
                    </a:ext>
                  </a:extLst>
                </a:gridCol>
                <a:gridCol w="1950728">
                  <a:extLst>
                    <a:ext uri="{9D8B030D-6E8A-4147-A177-3AD203B41FA5}">
                      <a16:colId xmlns:a16="http://schemas.microsoft.com/office/drawing/2014/main" val="628797399"/>
                    </a:ext>
                  </a:extLst>
                </a:gridCol>
              </a:tblGrid>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4151667" y="963481"/>
            <a:ext cx="2138692" cy="2259125"/>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generation</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127943" rIns="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Dv2</a:t>
                </a:r>
              </a:p>
            </p:txBody>
          </p:sp>
        </p:grpSp>
      </p:grpSp>
      <p:grpSp>
        <p:nvGrpSpPr>
          <p:cNvPr id="4" name="D Group"/>
          <p:cNvGrpSpPr/>
          <p:nvPr/>
        </p:nvGrpSpPr>
        <p:grpSpPr>
          <a:xfrm>
            <a:off x="2153719" y="963481"/>
            <a:ext cx="2138692" cy="2259125"/>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SSD Storage </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522402" y="49380"/>
            <a:ext cx="11647200" cy="480795"/>
          </a:xfrm>
        </p:spPr>
        <p:txBody>
          <a:bodyPr/>
          <a:lstStyle/>
          <a:p>
            <a:r>
              <a:rPr lang="en-US" dirty="0">
                <a:solidFill>
                  <a:schemeClr val="tx1"/>
                </a:solidFill>
              </a:rPr>
              <a:t>Azure VM Sizes</a:t>
            </a:r>
          </a:p>
        </p:txBody>
      </p:sp>
      <p:sp>
        <p:nvSpPr>
          <p:cNvPr id="34" name="Rectangle 33"/>
          <p:cNvSpPr/>
          <p:nvPr/>
        </p:nvSpPr>
        <p:spPr bwMode="auto">
          <a:xfrm>
            <a:off x="7927730" y="3419795"/>
            <a:ext cx="2138692" cy="1224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spcAft>
                <a:spcPts val="1170"/>
              </a:spcAft>
              <a:defRPr/>
            </a:pPr>
            <a:endParaRPr lang="en-US" sz="1600" kern="0" dirty="0">
              <a:solidFill>
                <a:srgbClr val="353535"/>
              </a:solidFill>
              <a:ea typeface="Segoe UI" pitchFamily="34" charset="0"/>
              <a:cs typeface="Segoe UI" pitchFamily="34" charset="0"/>
            </a:endParaRPr>
          </a:p>
        </p:txBody>
      </p:sp>
      <p:grpSp>
        <p:nvGrpSpPr>
          <p:cNvPr id="6" name="Group 5"/>
          <p:cNvGrpSpPr/>
          <p:nvPr/>
        </p:nvGrpSpPr>
        <p:grpSpPr>
          <a:xfrm>
            <a:off x="6084713" y="993261"/>
            <a:ext cx="2138692" cy="2259125"/>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High memory and</a:t>
              </a:r>
            </a:p>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2153719" y="3123872"/>
            <a:ext cx="2138692" cy="2259125"/>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92690" y="3178666"/>
            <a:ext cx="2138692" cy="2259125"/>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F</a:t>
                </a:r>
              </a:p>
            </p:txBody>
          </p:sp>
        </p:grpSp>
      </p:grpSp>
      <p:grpSp>
        <p:nvGrpSpPr>
          <p:cNvPr id="72" name="A Group"/>
          <p:cNvGrpSpPr/>
          <p:nvPr/>
        </p:nvGrpSpPr>
        <p:grpSpPr>
          <a:xfrm>
            <a:off x="6108690" y="3165608"/>
            <a:ext cx="2138692" cy="2259125"/>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Fastest CPU</a:t>
              </a:r>
            </a:p>
            <a:p>
              <a:pPr algn="ctr" defTabSz="913228">
                <a:lnSpc>
                  <a:spcPct val="90000"/>
                </a:lnSpc>
                <a:defRPr/>
              </a:pPr>
              <a:r>
                <a:rPr lang="en-US" sz="16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H</a:t>
                </a:r>
              </a:p>
            </p:txBody>
          </p:sp>
        </p:grpSp>
      </p:grpSp>
      <p:grpSp>
        <p:nvGrpSpPr>
          <p:cNvPr id="108" name="A Group"/>
          <p:cNvGrpSpPr/>
          <p:nvPr/>
        </p:nvGrpSpPr>
        <p:grpSpPr>
          <a:xfrm>
            <a:off x="8049705" y="3156628"/>
            <a:ext cx="2138692" cy="2259125"/>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L</a:t>
                </a:r>
              </a:p>
            </p:txBody>
          </p:sp>
        </p:grpSp>
      </p:grpSp>
      <p:grpSp>
        <p:nvGrpSpPr>
          <p:cNvPr id="135" name="A Group"/>
          <p:cNvGrpSpPr/>
          <p:nvPr/>
        </p:nvGrpSpPr>
        <p:grpSpPr>
          <a:xfrm>
            <a:off x="258552" y="974702"/>
            <a:ext cx="2138692" cy="2259125"/>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A</a:t>
                </a:r>
              </a:p>
            </p:txBody>
          </p:sp>
        </p:grpSp>
      </p:grpSp>
      <p:grpSp>
        <p:nvGrpSpPr>
          <p:cNvPr id="8" name="Group 7"/>
          <p:cNvGrpSpPr/>
          <p:nvPr/>
        </p:nvGrpSpPr>
        <p:grpSpPr>
          <a:xfrm>
            <a:off x="7960200" y="1041104"/>
            <a:ext cx="2138692" cy="2259125"/>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A-Series</a:t>
                </a:r>
                <a:endParaRPr lang="en-US" sz="1600" i="1" kern="0" dirty="0">
                  <a:solidFill>
                    <a:srgbClr val="353535"/>
                  </a:solidFill>
                  <a:ea typeface="Segoe UI" pitchFamily="34" charset="0"/>
                  <a:cs typeface="Segoe UI" pitchFamily="34" charset="0"/>
                </a:endParaRPr>
              </a:p>
              <a:p>
                <a:pPr algn="ctr" defTabSz="913228">
                  <a:lnSpc>
                    <a:spcPct val="90000"/>
                  </a:lnSpc>
                  <a:defRPr/>
                </a:pPr>
                <a:endParaRPr lang="en-US" sz="16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2700" b="1" kern="0" dirty="0">
                    <a:solidFill>
                      <a:srgbClr val="353535"/>
                    </a:solidFill>
                    <a:ea typeface="Segoe UI" pitchFamily="34" charset="0"/>
                    <a:cs typeface="Segoe UI" pitchFamily="34" charset="0"/>
                  </a:endParaRPr>
                </a:p>
              </p:txBody>
            </p:sp>
          </p:grpSp>
        </p:grpSp>
        <p:sp>
          <p:nvSpPr>
            <p:cNvPr id="2" name="Rectangle 1"/>
            <p:cNvSpPr/>
            <p:nvPr/>
          </p:nvSpPr>
          <p:spPr>
            <a:xfrm>
              <a:off x="10849958" y="1858859"/>
              <a:ext cx="870349" cy="546086"/>
            </a:xfrm>
            <a:prstGeom prst="rect">
              <a:avLst/>
            </a:prstGeom>
          </p:spPr>
          <p:txBody>
            <a:bodyPr wrap="none">
              <a:spAutoFit/>
            </a:bodyPr>
            <a:lstStyle/>
            <a:p>
              <a:pPr algn="ctr" defTabSz="913228">
                <a:lnSpc>
                  <a:spcPct val="90000"/>
                </a:lnSpc>
                <a:defRPr/>
              </a:pPr>
              <a:r>
                <a:rPr lang="en-US" sz="3100" b="1" kern="0" dirty="0">
                  <a:solidFill>
                    <a:srgbClr val="353535"/>
                  </a:solidFill>
                  <a:ea typeface="Segoe UI" pitchFamily="34" charset="0"/>
                  <a:cs typeface="Segoe UI" pitchFamily="34" charset="0"/>
                </a:rPr>
                <a:t>Av2</a:t>
              </a:r>
            </a:p>
          </p:txBody>
        </p:sp>
      </p:grpSp>
      <p:grpSp>
        <p:nvGrpSpPr>
          <p:cNvPr id="112" name="N group 1"/>
          <p:cNvGrpSpPr/>
          <p:nvPr/>
        </p:nvGrpSpPr>
        <p:grpSpPr>
          <a:xfrm>
            <a:off x="4141465" y="3147957"/>
            <a:ext cx="2138692" cy="2259125"/>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001232" y="2906011"/>
            <a:ext cx="932230" cy="908456"/>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134078" y="2977971"/>
            <a:ext cx="932230" cy="908456"/>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4995362" y="2939219"/>
            <a:ext cx="932230" cy="908456"/>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52271" y="2939219"/>
            <a:ext cx="932230" cy="908456"/>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915695" y="2964480"/>
            <a:ext cx="932230" cy="908456"/>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9822056" y="3165608"/>
            <a:ext cx="2138692" cy="2259125"/>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693742" y="2977971"/>
            <a:ext cx="932230" cy="908456"/>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10553137" y="3393449"/>
            <a:ext cx="70874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SAP</a:t>
            </a:r>
            <a:endParaRPr lang="en-US" sz="3500" b="1"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6038176" y="5175062"/>
            <a:ext cx="1792595" cy="186531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Deep Learning</a:t>
              </a:r>
            </a:p>
            <a:p>
              <a:pPr algn="ctr" defTabSz="913228">
                <a:lnSpc>
                  <a:spcPct val="90000"/>
                </a:lnSpc>
                <a:defRPr/>
              </a:pPr>
              <a:r>
                <a:rPr lang="en-US" sz="140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6644695" y="5339544"/>
            <a:ext cx="620595"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7479362" y="5164331"/>
            <a:ext cx="1874845" cy="1872913"/>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 of NC</a:t>
              </a:r>
            </a:p>
            <a:p>
              <a:pPr algn="ctr" defTabSz="913228">
                <a:lnSpc>
                  <a:spcPct val="90000"/>
                </a:lnSpc>
                <a:defRPr/>
              </a:pPr>
              <a:r>
                <a:rPr lang="en-US" sz="140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8021314" y="5393383"/>
            <a:ext cx="785681" cy="369332"/>
          </a:xfrm>
          <a:prstGeom prst="rect">
            <a:avLst/>
          </a:prstGeom>
        </p:spPr>
        <p:txBody>
          <a:bodyPr wrap="none" lIns="89623" tIns="44810" rIns="89623" bIns="44810">
            <a:spAutoFit/>
          </a:bodyPr>
          <a:lstStyle/>
          <a:p>
            <a:pPr algn="ctr" defTabSz="913228">
              <a:lnSpc>
                <a:spcPct val="90000"/>
              </a:lnSpc>
              <a:defRPr/>
            </a:pPr>
            <a:r>
              <a:rPr lang="en-US" sz="2000" b="1"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9070498" y="5161875"/>
            <a:ext cx="1920089" cy="1870834"/>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9715253" y="5317482"/>
            <a:ext cx="70233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10666815" y="5197483"/>
            <a:ext cx="1934507" cy="1859324"/>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11259602" y="5348598"/>
            <a:ext cx="646240"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7188847" y="5173134"/>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8686470" y="5143342"/>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10291936" y="508052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11747429" y="505053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nQx7q5JB50KrD4W4VQOhs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Qx7q5JB50KrD4W4VQOhs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nQx7q5JB50KrD4W4VQOhsQ"/>
</p:tagLst>
</file>

<file path=ppt/tags/tag4.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5.xml><?xml version="1.0" encoding="utf-8"?>
<p:tagLst xmlns:a="http://schemas.openxmlformats.org/drawingml/2006/main" xmlns:r="http://schemas.openxmlformats.org/officeDocument/2006/relationships" xmlns:p="http://schemas.openxmlformats.org/presentationml/2006/main">
  <p:tag name="TIMING" val="|2.8"/>
</p:tagLst>
</file>

<file path=ppt/theme/_rels/theme17.xml.rels><?xml version="1.0" encoding="UTF-8" standalone="yes"?>
<Relationships xmlns="http://schemas.openxmlformats.org/package/2006/relationships"><Relationship Id="rId1" Type="http://schemas.openxmlformats.org/officeDocument/2006/relationships/image" Target="../media/image36.png"/></Relationships>
</file>

<file path=ppt/theme/_rels/theme18.xml.rels><?xml version="1.0" encoding="UTF-8" standalone="yes"?>
<Relationships xmlns="http://schemas.openxmlformats.org/package/2006/relationships"><Relationship Id="rId1" Type="http://schemas.openxmlformats.org/officeDocument/2006/relationships/image" Target="../media/image36.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1.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15487</TotalTime>
  <Words>6616</Words>
  <Application>Microsoft Office PowerPoint</Application>
  <PresentationFormat>Widescreen</PresentationFormat>
  <Paragraphs>1092</Paragraphs>
  <Slides>61</Slides>
  <Notes>56</Notes>
  <HiddenSlides>4</HiddenSlides>
  <MMClips>0</MMClips>
  <ScaleCrop>false</ScaleCrop>
  <HeadingPairs>
    <vt:vector size="6" baseType="variant">
      <vt:variant>
        <vt:lpstr>Fonts Used</vt:lpstr>
      </vt:variant>
      <vt:variant>
        <vt:i4>15</vt:i4>
      </vt:variant>
      <vt:variant>
        <vt:lpstr>Theme</vt:lpstr>
      </vt:variant>
      <vt:variant>
        <vt:i4>20</vt:i4>
      </vt:variant>
      <vt:variant>
        <vt:lpstr>Slide Titles</vt:lpstr>
      </vt:variant>
      <vt:variant>
        <vt:i4>61</vt:i4>
      </vt:variant>
    </vt:vector>
  </HeadingPairs>
  <TitlesOfParts>
    <vt:vector size="96" baseType="lpstr">
      <vt:lpstr>MS PGothic</vt:lpstr>
      <vt:lpstr>Arial</vt:lpstr>
      <vt:lpstr>Calibri</vt:lpstr>
      <vt:lpstr>Calibri Light</vt:lpstr>
      <vt:lpstr>Consolas</vt:lpstr>
      <vt:lpstr>Courier New</vt:lpstr>
      <vt:lpstr>Segoe Semibold</vt:lpstr>
      <vt:lpstr>Segoe UI</vt:lpstr>
      <vt:lpstr>Segoe UI Black</vt:lpstr>
      <vt:lpstr>Segoe UI Light</vt:lpstr>
      <vt:lpstr>Segoe UI Light (Headings)</vt:lpstr>
      <vt:lpstr>Segoe UI Semibold</vt:lpstr>
      <vt:lpstr>Segoe UI Semilight</vt:lpstr>
      <vt:lpstr>segoe-ui_semibold</vt:lpstr>
      <vt:lpstr>Wingdings</vt:lpstr>
      <vt:lpstr>Office Theme</vt:lpstr>
      <vt:lpstr>1_Office Theme</vt:lpstr>
      <vt:lpstr>1_C+E Deck</vt:lpstr>
      <vt:lpstr>5-50113_Microsoft_Ready_Light_Template</vt:lpstr>
      <vt:lpstr>2_3-30810_Convergence_EMEA_Keynote_Template_Dark</vt:lpstr>
      <vt:lpstr>1_5-50113_Microsoft_Ready_Light_Template</vt:lpstr>
      <vt:lpstr>3_3-30810_Convergence_EMEA_Keynote_Template_Dark</vt:lpstr>
      <vt:lpstr>5-30721_Build_2016_Template_Light</vt:lpstr>
      <vt:lpstr>5_Office Theme</vt:lpstr>
      <vt:lpstr>1_WHITE TEMPLATE</vt:lpstr>
      <vt:lpstr>6_Office Theme</vt:lpstr>
      <vt:lpstr>7_Office Theme</vt:lpstr>
      <vt:lpstr>2_Office Theme</vt:lpstr>
      <vt:lpstr>3_Office Theme</vt:lpstr>
      <vt:lpstr>13_Web Camps Template</vt:lpstr>
      <vt:lpstr>1_5-30660_TR21_BO_CT_Template</vt:lpstr>
      <vt:lpstr>1_MS1444_Windows Azure Template 16x9_r08a</vt:lpstr>
      <vt:lpstr>MS1444_Windows Azure Template 16x9_r08a</vt:lpstr>
      <vt:lpstr>5-50173_Microsoft_Ready_Light_Template</vt:lpstr>
      <vt:lpstr>2_COLOR TEMPLATE</vt:lpstr>
      <vt:lpstr>Design Compute Infrastructure (20-25%)</vt:lpstr>
      <vt:lpstr>PowerPoint Presentation</vt:lpstr>
      <vt:lpstr>Azure Resource Manager (ARM) </vt:lpstr>
      <vt:lpstr>ARM Templates</vt:lpstr>
      <vt:lpstr>PowerPoint Presentation</vt:lpstr>
      <vt:lpstr>PowerPoint Presentation</vt:lpstr>
      <vt:lpstr>PowerPoint Presentation</vt:lpstr>
      <vt:lpstr>PowerPoint Presentation</vt:lpstr>
      <vt:lpstr>Azure VM Sizes</vt:lpstr>
      <vt:lpstr>VM Sizes</vt:lpstr>
      <vt:lpstr>VM Azure Compute Unit (ACU) </vt:lpstr>
      <vt:lpstr>VM Disks</vt:lpstr>
      <vt:lpstr>PowerPoint Presentation</vt:lpstr>
      <vt:lpstr>VM Recommendations</vt:lpstr>
      <vt:lpstr>High Availability &amp; Disaster Recovery in Azure</vt:lpstr>
      <vt:lpstr>Understanding Azure VM Availability Single VM</vt:lpstr>
      <vt:lpstr>Defining High Availability 2 or more Azure VMs</vt:lpstr>
      <vt:lpstr>Availability Sets</vt:lpstr>
      <vt:lpstr>PowerPoint Presentation</vt:lpstr>
      <vt:lpstr>Why VM Scale Sets?</vt:lpstr>
      <vt:lpstr>Autoscale with VM Scale Sets</vt:lpstr>
      <vt:lpstr>VM scale set app deployment models</vt:lpstr>
      <vt:lpstr>VMSS vs AS</vt:lpstr>
      <vt:lpstr>PowerPoint Presentation</vt:lpstr>
      <vt:lpstr>WHAT IS HIGH PERFORMANCE COMPUTING?</vt:lpstr>
      <vt:lpstr>Azure Batch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Azure Service Fabric A platform for reliable, hyperscale, microservice-based applications</vt:lpstr>
      <vt:lpstr>Service Fabric Microservices</vt:lpstr>
      <vt:lpstr>Azure Service Fabric</vt:lpstr>
      <vt:lpstr>Service type</vt:lpstr>
      <vt:lpstr>Application type</vt:lpstr>
      <vt:lpstr>PowerPoint Presentation</vt:lpstr>
      <vt:lpstr>Azure App Service</vt:lpstr>
      <vt:lpstr>Basic</vt:lpstr>
      <vt:lpstr>Improved Scalability</vt:lpstr>
      <vt:lpstr>Multi-region</vt:lpstr>
      <vt:lpstr>Azure API Management</vt:lpstr>
      <vt:lpstr>PowerPoint Presentation</vt:lpstr>
      <vt:lpstr>What is “serverless” and proposed Benefits</vt:lpstr>
      <vt:lpstr>Azure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Logic Apps</vt:lpstr>
      <vt:lpstr>Summarizing the options</vt:lpstr>
      <vt:lpstr>Jumpstart Your Journey to the Azure Cloud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Michael Mishal</cp:lastModifiedBy>
  <cp:revision>222</cp:revision>
  <dcterms:created xsi:type="dcterms:W3CDTF">2017-06-01T19:54:22Z</dcterms:created>
  <dcterms:modified xsi:type="dcterms:W3CDTF">2018-06-26T15:42:58Z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ashar@microsoft.com</vt:lpwstr>
  </property>
  <property fmtid="{D5CDD505-2E9C-101B-9397-08002B2CF9AE}" pid="6" name="MSIP_Label_f42aa342-8706-4288-bd11-ebb85995028c_SetDate">
    <vt:lpwstr>2017-09-27T14:18:41.4161639-04:00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